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0"/>
  </p:notesMasterIdLst>
  <p:sldIdLst>
    <p:sldId id="256" r:id="rId2"/>
    <p:sldId id="258" r:id="rId3"/>
    <p:sldId id="266" r:id="rId4"/>
    <p:sldId id="268" r:id="rId5"/>
    <p:sldId id="307" r:id="rId6"/>
    <p:sldId id="309" r:id="rId7"/>
    <p:sldId id="310" r:id="rId8"/>
    <p:sldId id="267" r:id="rId9"/>
    <p:sldId id="263" r:id="rId10"/>
    <p:sldId id="264" r:id="rId11"/>
    <p:sldId id="295" r:id="rId12"/>
    <p:sldId id="301" r:id="rId13"/>
    <p:sldId id="282" r:id="rId14"/>
    <p:sldId id="287" r:id="rId15"/>
    <p:sldId id="279" r:id="rId16"/>
    <p:sldId id="280" r:id="rId17"/>
    <p:sldId id="281" r:id="rId18"/>
    <p:sldId id="284" r:id="rId19"/>
    <p:sldId id="311" r:id="rId20"/>
    <p:sldId id="312" r:id="rId21"/>
    <p:sldId id="276" r:id="rId22"/>
    <p:sldId id="278" r:id="rId23"/>
    <p:sldId id="313" r:id="rId24"/>
    <p:sldId id="285" r:id="rId25"/>
    <p:sldId id="286" r:id="rId26"/>
    <p:sldId id="314" r:id="rId27"/>
    <p:sldId id="290" r:id="rId28"/>
    <p:sldId id="293" r:id="rId29"/>
    <p:sldId id="302" r:id="rId30"/>
    <p:sldId id="292" r:id="rId31"/>
    <p:sldId id="294" r:id="rId32"/>
    <p:sldId id="315" r:id="rId33"/>
    <p:sldId id="316" r:id="rId34"/>
    <p:sldId id="317" r:id="rId35"/>
    <p:sldId id="262" r:id="rId36"/>
    <p:sldId id="304" r:id="rId37"/>
    <p:sldId id="305" r:id="rId38"/>
    <p:sldId id="306" r:id="rId39"/>
  </p:sldIdLst>
  <p:sldSz cx="9144000" cy="5143500" type="screen16x9"/>
  <p:notesSz cx="6858000" cy="9144000"/>
  <p:embeddedFontLst>
    <p:embeddedFont>
      <p:font typeface="12롯데마트드림Bold" panose="02020603020101020101" pitchFamily="18" charset="-127"/>
      <p:regular r:id="rId41"/>
    </p:embeddedFont>
    <p:embeddedFont>
      <p:font typeface="Cambria Math" panose="02040503050406030204" pitchFamily="18" charset="0"/>
      <p:regular r:id="rId42"/>
    </p:embeddedFont>
    <p:embeddedFont>
      <p:font typeface="12롯데마트드림Light" panose="02020603020101020101" pitchFamily="18" charset="-127"/>
      <p:regular r:id="rId43"/>
    </p:embeddedFont>
    <p:embeddedFont>
      <p:font typeface="Yoon 윤고딕 520_TT" panose="020B0600000101010101" charset="-127"/>
      <p:regular r:id="rId44"/>
    </p:embeddedFont>
    <p:embeddedFont>
      <p:font typeface="맑은 고딕" panose="020B0503020000020004" pitchFamily="50" charset="-127"/>
      <p:regular r:id="rId45"/>
      <p:bold r:id="rId46"/>
    </p:embeddedFont>
    <p:embeddedFont>
      <p:font typeface="Yoon 블랙핏 77" panose="020B0600000101010101" charset="-127"/>
      <p:regular r:id="rId47"/>
    </p:embeddedFont>
    <p:embeddedFont>
      <p:font typeface="a옛날목욕탕M" panose="02020600000000000000" pitchFamily="18" charset="-127"/>
      <p:regular r:id="rId48"/>
    </p:embeddedFont>
    <p:embeddedFont>
      <p:font typeface="a옛날목욕탕L" panose="02020600000000000000" pitchFamily="18" charset="-127"/>
      <p:regular r:id="rId4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 없는 구역" id="{09A583B1-9F39-411D-A8F8-6223C1CC9F4D}">
          <p14:sldIdLst>
            <p14:sldId id="256"/>
            <p14:sldId id="258"/>
            <p14:sldId id="266"/>
            <p14:sldId id="268"/>
            <p14:sldId id="307"/>
            <p14:sldId id="309"/>
            <p14:sldId id="310"/>
            <p14:sldId id="267"/>
            <p14:sldId id="263"/>
            <p14:sldId id="264"/>
            <p14:sldId id="295"/>
            <p14:sldId id="301"/>
            <p14:sldId id="282"/>
            <p14:sldId id="287"/>
            <p14:sldId id="279"/>
            <p14:sldId id="280"/>
            <p14:sldId id="281"/>
            <p14:sldId id="284"/>
            <p14:sldId id="311"/>
            <p14:sldId id="312"/>
            <p14:sldId id="276"/>
            <p14:sldId id="278"/>
            <p14:sldId id="313"/>
            <p14:sldId id="285"/>
            <p14:sldId id="286"/>
            <p14:sldId id="314"/>
            <p14:sldId id="290"/>
            <p14:sldId id="293"/>
            <p14:sldId id="302"/>
            <p14:sldId id="292"/>
            <p14:sldId id="294"/>
            <p14:sldId id="315"/>
            <p14:sldId id="316"/>
            <p14:sldId id="317"/>
            <p14:sldId id="262"/>
            <p14:sldId id="304"/>
            <p14:sldId id="305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1B5C"/>
    <a:srgbClr val="C09EE2"/>
    <a:srgbClr val="D9C4EE"/>
    <a:srgbClr val="57BB9C"/>
    <a:srgbClr val="AFDFD0"/>
    <a:srgbClr val="4FC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268" autoAdjust="0"/>
  </p:normalViewPr>
  <p:slideViewPr>
    <p:cSldViewPr showGuides="1">
      <p:cViewPr varScale="1">
        <p:scale>
          <a:sx n="109" d="100"/>
          <a:sy n="109" d="100"/>
        </p:scale>
        <p:origin x="128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jpeg>
</file>

<file path=ppt/media/image22.png>
</file>

<file path=ppt/media/image220.png>
</file>

<file path=ppt/media/image23.jpeg>
</file>

<file path=ppt/media/image230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2813DE-7293-4E8A-BE35-9B888F85EC99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6C55D1-5C25-4350-8C5B-609570357D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077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6C55D1-5C25-4350-8C5B-609570357DCD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070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https://rosinality.github.io/2017/04/%ED%81%B4%EB%9F%AC%EC%8A%A4%ED%84%B0%EB%A7%81%EA%B3%BC-%EB%A7%A4%EB%8B%88%ED%8F%B4%EB%93%9C/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6C55D1-5C25-4350-8C5B-609570357DCD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896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https://rosinality.github.io/2017/04/%ED%81%B4%EB%9F%AC%EC%8A%A4%ED%84%B0%EB%A7%81%EA%B3%BC-%EB%A7%A4%EB%8B%88%ED%8F%B4%EB%93%9C/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6C55D1-5C25-4350-8C5B-609570357DCD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585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https://rosinality.github.io/2017/04/%ED%81%B4%EB%9F%AC%EC%8A%A4%ED%84%B0%EB%A7%81%EA%B3%BC-%EB%A7%A4%EB%8B%88%ED%8F%B4%EB%93%9C/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6C55D1-5C25-4350-8C5B-609570357DCD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818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524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128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76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/>
          <p:cNvCxnSpPr/>
          <p:nvPr userDrawn="1"/>
        </p:nvCxnSpPr>
        <p:spPr>
          <a:xfrm flipH="1">
            <a:off x="-108520" y="465516"/>
            <a:ext cx="10087884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683568" y="465516"/>
            <a:ext cx="0" cy="486054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122330" y="573528"/>
            <a:ext cx="483255" cy="233928"/>
          </a:xfrm>
        </p:spPr>
        <p:txBody>
          <a:bodyPr>
            <a:normAutofit/>
          </a:bodyPr>
          <a:lstStyle>
            <a:lvl1pPr marL="0" indent="0" algn="l" defTabSz="685800" rtl="0" eaLnBrk="1" latinLnBrk="1" hangingPunct="1">
              <a:buNone/>
              <a:defRPr lang="ko-KR" altLang="en-US" sz="12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05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9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122330" y="926966"/>
            <a:ext cx="483255" cy="233928"/>
          </a:xfrm>
        </p:spPr>
        <p:txBody>
          <a:bodyPr>
            <a:normAutofit/>
          </a:bodyPr>
          <a:lstStyle>
            <a:lvl1pPr marL="0" indent="0" algn="l" defTabSz="685800" rtl="0" eaLnBrk="1" latinLnBrk="1" hangingPunct="1">
              <a:buNone/>
              <a:defRPr lang="ko-KR" altLang="en-US" sz="12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05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33" name="텍스트 개체 틀 2"/>
          <p:cNvSpPr>
            <a:spLocks noGrp="1"/>
          </p:cNvSpPr>
          <p:nvPr>
            <p:ph type="body" sz="quarter" idx="15" hasCustomPrompt="1"/>
          </p:nvPr>
        </p:nvSpPr>
        <p:spPr>
          <a:xfrm>
            <a:off x="122330" y="1280405"/>
            <a:ext cx="483255" cy="233928"/>
          </a:xfrm>
        </p:spPr>
        <p:txBody>
          <a:bodyPr>
            <a:normAutofit/>
          </a:bodyPr>
          <a:lstStyle>
            <a:lvl1pPr marL="0" indent="0" algn="l" defTabSz="685800" rtl="0" eaLnBrk="1" latinLnBrk="1" hangingPunct="1">
              <a:buNone/>
              <a:defRPr lang="ko-KR" altLang="en-US" sz="12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05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07504" y="54006"/>
            <a:ext cx="8928991" cy="357504"/>
          </a:xfrm>
        </p:spPr>
        <p:txBody>
          <a:bodyPr>
            <a:noAutofit/>
          </a:bodyPr>
          <a:lstStyle>
            <a:lvl1pPr algn="l">
              <a:defRPr sz="2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8" name="텍스트 개체 틀 37"/>
          <p:cNvSpPr>
            <a:spLocks noGrp="1"/>
          </p:cNvSpPr>
          <p:nvPr>
            <p:ph type="body" sz="quarter" idx="17"/>
          </p:nvPr>
        </p:nvSpPr>
        <p:spPr>
          <a:xfrm>
            <a:off x="869655" y="533494"/>
            <a:ext cx="8166841" cy="4444358"/>
          </a:xfrm>
        </p:spPr>
        <p:txBody>
          <a:bodyPr>
            <a:normAutofit/>
          </a:bodyPr>
          <a:lstStyle>
            <a:lvl1pPr marL="257175" indent="-257175">
              <a:buClr>
                <a:schemeClr val="tx1"/>
              </a:buClr>
              <a:buFont typeface="Wingdings" panose="05000000000000000000" pitchFamily="2" charset="2"/>
              <a:buChar char="v"/>
              <a:defRPr sz="18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1pPr>
            <a:lvl2pPr marL="557213" indent="-214313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  <a:defRPr sz="15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buClr>
                <a:schemeClr val="tx1"/>
              </a:buClr>
              <a:defRPr sz="135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buClr>
                <a:schemeClr val="tx1"/>
              </a:buCl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buClr>
                <a:schemeClr val="tx1"/>
              </a:buCl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3" name="직사각형 42"/>
          <p:cNvSpPr/>
          <p:nvPr userDrawn="1"/>
        </p:nvSpPr>
        <p:spPr>
          <a:xfrm>
            <a:off x="2" y="5031858"/>
            <a:ext cx="9143999" cy="11304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25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KOREA Univ. DSBA LAB.</a:t>
            </a:r>
          </a:p>
        </p:txBody>
      </p:sp>
      <p:sp>
        <p:nvSpPr>
          <p:cNvPr id="14" name="슬라이드 번호 개체 틀 4"/>
          <p:cNvSpPr>
            <a:spLocks noGrp="1"/>
          </p:cNvSpPr>
          <p:nvPr>
            <p:ph type="sldNum" sz="quarter" idx="18"/>
          </p:nvPr>
        </p:nvSpPr>
        <p:spPr>
          <a:xfrm>
            <a:off x="7008548" y="4794789"/>
            <a:ext cx="2133600" cy="273844"/>
          </a:xfrm>
        </p:spPr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5" name="텍스트 개체 틀 2"/>
          <p:cNvSpPr>
            <a:spLocks noGrp="1"/>
          </p:cNvSpPr>
          <p:nvPr>
            <p:ph type="body" sz="quarter" idx="19" hasCustomPrompt="1"/>
          </p:nvPr>
        </p:nvSpPr>
        <p:spPr>
          <a:xfrm>
            <a:off x="122330" y="1633843"/>
            <a:ext cx="483255" cy="233928"/>
          </a:xfrm>
        </p:spPr>
        <p:txBody>
          <a:bodyPr>
            <a:normAutofit/>
          </a:bodyPr>
          <a:lstStyle>
            <a:lvl1pPr marL="0" indent="0" algn="l" defTabSz="685800" rtl="0" eaLnBrk="1" latinLnBrk="1" hangingPunct="1">
              <a:buNone/>
              <a:defRPr lang="ko-KR" altLang="en-US" sz="12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05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16" name="텍스트 개체 틀 2"/>
          <p:cNvSpPr>
            <a:spLocks noGrp="1"/>
          </p:cNvSpPr>
          <p:nvPr>
            <p:ph type="body" sz="quarter" idx="20" hasCustomPrompt="1"/>
          </p:nvPr>
        </p:nvSpPr>
        <p:spPr>
          <a:xfrm>
            <a:off x="122330" y="1987281"/>
            <a:ext cx="483255" cy="233928"/>
          </a:xfrm>
        </p:spPr>
        <p:txBody>
          <a:bodyPr>
            <a:normAutofit/>
          </a:bodyPr>
          <a:lstStyle>
            <a:lvl1pPr marL="0" indent="0" algn="l" defTabSz="685800" rtl="0" eaLnBrk="1" latinLnBrk="1" hangingPunct="1">
              <a:buNone/>
              <a:defRPr lang="ko-KR" altLang="en-US" sz="12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05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"/>
          <p:cNvSpPr>
            <a:spLocks noGrp="1"/>
          </p:cNvSpPr>
          <p:nvPr>
            <p:ph type="body" sz="quarter" idx="21" hasCustomPrompt="1"/>
          </p:nvPr>
        </p:nvSpPr>
        <p:spPr>
          <a:xfrm>
            <a:off x="122330" y="2340718"/>
            <a:ext cx="483255" cy="233928"/>
          </a:xfrm>
        </p:spPr>
        <p:txBody>
          <a:bodyPr>
            <a:normAutofit/>
          </a:bodyPr>
          <a:lstStyle>
            <a:lvl1pPr marL="0" indent="0" algn="l" defTabSz="685800" rtl="0" eaLnBrk="1" latinLnBrk="1" hangingPunct="1">
              <a:buNone/>
              <a:defRPr lang="ko-KR" altLang="en-US" sz="12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05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06</a:t>
            </a:r>
            <a:endParaRPr lang="ko-KR" altLang="en-US" dirty="0"/>
          </a:p>
        </p:txBody>
      </p:sp>
      <p:sp>
        <p:nvSpPr>
          <p:cNvPr id="18" name="텍스트 개체 틀 2"/>
          <p:cNvSpPr>
            <a:spLocks noGrp="1"/>
          </p:cNvSpPr>
          <p:nvPr>
            <p:ph type="body" sz="quarter" idx="22" hasCustomPrompt="1"/>
          </p:nvPr>
        </p:nvSpPr>
        <p:spPr>
          <a:xfrm>
            <a:off x="122330" y="2694751"/>
            <a:ext cx="483255" cy="233928"/>
          </a:xfrm>
        </p:spPr>
        <p:txBody>
          <a:bodyPr>
            <a:normAutofit/>
          </a:bodyPr>
          <a:lstStyle>
            <a:lvl1pPr marL="0" indent="0" algn="l" defTabSz="685800" rtl="0" eaLnBrk="1" latinLnBrk="1" hangingPunct="1">
              <a:buNone/>
              <a:defRPr lang="ko-KR" altLang="en-US" sz="12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05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9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5476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97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434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002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21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307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748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66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352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A097A-58AC-4BA3-B7E3-5CEE38A85376}" type="datetimeFigureOut">
              <a:rPr lang="ko-KR" altLang="en-US" smtClean="0"/>
              <a:pPr/>
              <a:t>2017-08-03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35A6C-CD98-476A-9876-AAD9E5F9844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51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0.png"/><Relationship Id="rId7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2.jpeg"/><Relationship Id="rId10" Type="http://schemas.openxmlformats.org/officeDocument/2006/relationships/image" Target="../media/image31.png"/><Relationship Id="rId4" Type="http://schemas.openxmlformats.org/officeDocument/2006/relationships/image" Target="../media/image230.png"/><Relationship Id="rId9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://nbviewer.jupyter.org/github/maestrojeong/wgan_duality/blob/master/WGAN_duality.ipynb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71470" y="-142894"/>
            <a:ext cx="9340056" cy="528639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54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753017" y="318899"/>
            <a:ext cx="1656184" cy="314604"/>
          </a:xfrm>
        </p:spPr>
        <p:txBody>
          <a:bodyPr>
            <a:noAutofit/>
          </a:bodyPr>
          <a:lstStyle/>
          <a:p>
            <a:pPr algn="dist">
              <a:spcBef>
                <a:spcPts val="600"/>
              </a:spcBef>
            </a:pPr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GAN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753017" y="555526"/>
            <a:ext cx="165618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spcBef>
                <a:spcPts val="600"/>
              </a:spcBef>
            </a:pPr>
            <a:r>
              <a:rPr lang="ko-KR" altLang="en-US" sz="9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이정표를 세우다</a:t>
            </a:r>
            <a:r>
              <a:rPr lang="en-US" altLang="ko-KR" sz="9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3816061" y="555526"/>
            <a:ext cx="15572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오각형 9"/>
          <p:cNvSpPr/>
          <p:nvPr/>
        </p:nvSpPr>
        <p:spPr>
          <a:xfrm rot="5400000">
            <a:off x="3807194" y="-269958"/>
            <a:ext cx="1529612" cy="1800200"/>
          </a:xfrm>
          <a:prstGeom prst="homePlate">
            <a:avLst>
              <a:gd name="adj" fmla="val 23545"/>
            </a:avLst>
          </a:prstGeom>
          <a:noFill/>
          <a:ln w="12700"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259396" y="2229287"/>
            <a:ext cx="8670322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BEGAN</a:t>
            </a:r>
            <a:endParaRPr lang="en-US" altLang="ko-KR" dirty="0">
              <a:solidFill>
                <a:schemeClr val="bg1"/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Boundary Equilibrium</a:t>
            </a:r>
            <a:endParaRPr lang="ko-KR" altLang="en-US" sz="1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8836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971600" y="-540060"/>
            <a:ext cx="9217024" cy="1491630"/>
          </a:xfrm>
          <a:prstGeom prst="roundRect">
            <a:avLst>
              <a:gd name="adj" fmla="val 328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403648" y="541504"/>
            <a:ext cx="4824536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U</a:t>
            </a:r>
            <a:r>
              <a:rPr lang="en-US" altLang="ko-KR" sz="18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nit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01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ㅣ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Preliminary-MLE</a:t>
            </a:r>
            <a:endParaRPr lang="ko-KR" altLang="en-US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08520" y="1131590"/>
            <a:ext cx="9289032" cy="3600400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1213480" y="2285998"/>
            <a:ext cx="7077080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6804248" y="2571750"/>
            <a:ext cx="0" cy="2880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67544" y="1536308"/>
                <a:ext cx="9144000" cy="2991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ea typeface="a옛날목욕탕L"/>
                  </a:rPr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ko-KR" i="1" smtClean="0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  <a:ea typeface="a옛날목욕탕L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ko-KR" i="0" smtClean="0">
                                <a:latin typeface="Cambria Math" panose="02040503050406030204" pitchFamily="18" charset="0"/>
                                <a:ea typeface="a옛날목욕탕L"/>
                              </a:rPr>
                              <m:t>lim</m:t>
                            </m:r>
                          </m:e>
                          <m:li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a옛날목욕탕L"/>
                              </a:rPr>
                              <m:t>𝑁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a옛날목욕탕L"/>
                              </a:rPr>
                              <m:t>→∞</m:t>
                            </m:r>
                          </m:lim>
                        </m:limLow>
                      </m:fName>
                      <m:e>
                        <m:f>
                          <m:fPr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</m:ctrlPr>
                          </m:fPr>
                          <m:num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𝑖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𝑁</m:t>
                            </m:r>
                          </m:sup>
                          <m:e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  <a:ea typeface="a옛날목욕탕L"/>
                              </a:rPr>
                              <m:t>log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⁡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𝑄</m:t>
                                </m:r>
                              </m:e>
                              <m:sub>
                                <m:r>
                                  <a:rPr lang="ko-KR" altLang="en-US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  <a:ea typeface="a옛날목욕탕L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  <a:ea typeface="a옛날목욕탕L"/>
                                      </a:rPr>
                                      <m:t>𝑋</m:t>
                                    </m:r>
                                  </m:e>
                                  <m:sup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  <a:ea typeface="a옛날목욕탕L"/>
                                      </a:rPr>
                                      <m:t>𝑖</m:t>
                                    </m:r>
                                  </m:sup>
                                </m:sSup>
                              </m:e>
                            </m:d>
                          </m:e>
                        </m:nary>
                      </m:e>
                    </m:func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 =</m:t>
                    </m:r>
                    <m:limLow>
                      <m:limLowPr>
                        <m:ctrlP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  <a:ea typeface="a옛날목욕탕L"/>
                          </a:rPr>
                          <m:t>max</m:t>
                        </m:r>
                      </m:e>
                      <m:lim>
                        <m:r>
                          <a:rPr lang="ko-KR" altLang="en-US" i="1">
                            <a:latin typeface="Cambria Math" panose="02040503050406030204" pitchFamily="18" charset="0"/>
                            <a:ea typeface="a옛날목욕탕L"/>
                          </a:rPr>
                          <m:t>𝜃</m:t>
                        </m:r>
                      </m:lim>
                    </m:limLow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ko-KR" altLang="en-US" i="1" smtClean="0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  <a:ea typeface="a옛날목욕탕L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a옛날목욕탕L"/>
                              </a:rPr>
                              <m:t>𝑃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a옛날목욕탕L"/>
                              </a:rPr>
                              <m:t>𝑟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a옛날목욕탕L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a옛날목욕탕L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a옛날목욕탕L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latin typeface="Cambria Math" panose="02040503050406030204" pitchFamily="18" charset="0"/>
                                <a:ea typeface="a옛날목욕탕L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𝑄</m:t>
                                </m:r>
                              </m:e>
                              <m:sub>
                                <m:r>
                                  <a:rPr lang="ko-KR" altLang="en-US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d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𝑥</m:t>
                                </m:r>
                              </m:e>
                            </m:d>
                          </m:e>
                        </m:func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옛날목욕탕L"/>
                          </a:rPr>
                          <m:t>𝑑𝑥</m:t>
                        </m:r>
                      </m:e>
                    </m:nary>
                  </m:oMath>
                </a14:m>
                <a:endParaRPr lang="en-US" altLang="ko-KR" dirty="0">
                  <a:ea typeface="a옛날목욕탕L"/>
                </a:endParaRPr>
              </a:p>
              <a:p>
                <a:endParaRPr lang="en-US" altLang="ko-KR" dirty="0">
                  <a:ea typeface="a옛날목욕탕L"/>
                </a:endParaRPr>
              </a:p>
              <a:p>
                <a:r>
                  <a:rPr lang="en-US" altLang="ko-KR" dirty="0">
                    <a:ea typeface="a옛날목욕탕L"/>
                  </a:rPr>
                  <a:t>                                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=</m:t>
                    </m:r>
                    <m:limLow>
                      <m:limLowPr>
                        <m:ctrlP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  <a:ea typeface="a옛날목욕탕L"/>
                          </a:rPr>
                          <m:t>m</m:t>
                        </m:r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  <a:ea typeface="a옛날목욕탕L"/>
                          </a:rPr>
                          <m:t>in</m:t>
                        </m:r>
                      </m:e>
                      <m:lim>
                        <m:r>
                          <a:rPr lang="ko-KR" altLang="en-US" i="1">
                            <a:latin typeface="Cambria Math" panose="02040503050406030204" pitchFamily="18" charset="0"/>
                            <a:ea typeface="a옛날목욕탕L"/>
                          </a:rPr>
                          <m:t>𝜃</m:t>
                        </m:r>
                      </m:lim>
                    </m:limLow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 </m:t>
                    </m:r>
                    <m:d>
                      <m:dPr>
                        <m:begChr m:val="{"/>
                        <m:endChr m:val="}"/>
                        <m:ctrlPr>
                          <a:rPr lang="en-US" altLang="ko-KR" i="1" smtClean="0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dPr>
                      <m:e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𝑟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d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𝑥</m:t>
                                </m:r>
                              </m:e>
                            </m:d>
                            <m:func>
                              <m:func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altLang="ko-KR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log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  <a:ea typeface="a옛날목욕탕L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  <a:ea typeface="a옛날목욕탕L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  <a:ea typeface="a옛날목욕탕L"/>
                                      </a:rPr>
                                      <m:t>𝑟</m:t>
                                    </m:r>
                                  </m:sub>
                                </m:s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(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𝑥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)</m:t>
                                </m:r>
                              </m:e>
                            </m:func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𝑑𝑥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 − </m:t>
                            </m:r>
                          </m:e>
                        </m:nary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𝑟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d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𝑥</m:t>
                                </m:r>
                              </m:e>
                            </m:d>
                            <m:func>
                              <m:func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altLang="ko-KR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log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  <a:ea typeface="a옛날목욕탕L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  <a:ea typeface="a옛날목욕탕L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lang="ko-KR" altLang="en-US" i="1">
                                        <a:latin typeface="Cambria Math" panose="02040503050406030204" pitchFamily="18" charset="0"/>
                                        <a:ea typeface="a옛날목욕탕L"/>
                                      </a:rPr>
                                      <m:t>𝜃</m:t>
                                    </m:r>
                                  </m:sub>
                                </m:s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(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𝑥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옛날목욕탕L"/>
                                  </a:rPr>
                                  <m:t>)</m:t>
                                </m:r>
                              </m:e>
                            </m:func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𝑑𝑥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옛날목욕탕L"/>
                              </a:rPr>
                              <m:t> </m:t>
                            </m:r>
                          </m:e>
                        </m:nary>
                      </m:e>
                    </m:d>
                  </m:oMath>
                </a14:m>
                <a:endParaRPr lang="en-US" altLang="ko-KR" dirty="0">
                  <a:ea typeface="a옛날목욕탕L"/>
                </a:endParaRPr>
              </a:p>
              <a:p>
                <a:r>
                  <a:rPr lang="en-US" altLang="ko-KR" dirty="0">
                    <a:ea typeface="a옛날목욕탕L"/>
                  </a:rPr>
                  <a:t>                                  </a:t>
                </a:r>
              </a:p>
              <a:p>
                <a:r>
                  <a:rPr lang="en-US" altLang="ko-KR" dirty="0">
                    <a:ea typeface="a옛날목욕탕L"/>
                  </a:rPr>
                  <a:t>                                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a옛날목욕탕L"/>
                      </a:rPr>
                      <m:t>=</m:t>
                    </m:r>
                    <m:limLow>
                      <m:limLowPr>
                        <m:ctrlP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  <a:ea typeface="a옛날목욕탕L"/>
                          </a:rPr>
                          <m:t>min</m:t>
                        </m:r>
                      </m:e>
                      <m:lim>
                        <m:r>
                          <a:rPr lang="ko-KR" altLang="en-US" i="1">
                            <a:latin typeface="Cambria Math" panose="02040503050406030204" pitchFamily="18" charset="0"/>
                            <a:ea typeface="a옛날목욕탕L"/>
                          </a:rPr>
                          <m:t>𝜃</m:t>
                        </m:r>
                      </m:lim>
                    </m:limLow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𝐾𝐿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(</m:t>
                    </m:r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  <m:t>𝑃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  <m:t>𝑟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||</m:t>
                    </m:r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옛날목욕탕L"/>
                          </a:rPr>
                          <m:t>𝑄</m:t>
                        </m:r>
                      </m:e>
                      <m:sub>
                        <m:r>
                          <a:rPr lang="ko-KR" altLang="en-US" i="1">
                            <a:latin typeface="Cambria Math" panose="02040503050406030204" pitchFamily="18" charset="0"/>
                            <a:ea typeface="a옛날목욕탕L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en-US" altLang="ko-KR" dirty="0">
                    <a:ea typeface="a옛날목욕탕L"/>
                  </a:rPr>
                  <a:t>)</a:t>
                </a:r>
              </a:p>
              <a:p>
                <a:endParaRPr lang="en-US" altLang="ko-KR" dirty="0">
                  <a:ea typeface="a옛날목욕탕L"/>
                </a:endParaRPr>
              </a:p>
              <a:p>
                <a:r>
                  <a:rPr lang="en-US" altLang="ko-KR" dirty="0">
                    <a:ea typeface="a옛날목욕탕L"/>
                  </a:rPr>
                  <a:t>KL-</a:t>
                </a:r>
                <a:r>
                  <a:rPr lang="ko-KR" altLang="en-US" dirty="0" err="1">
                    <a:ea typeface="a옛날목욕탕L"/>
                  </a:rPr>
                  <a:t>다이버젼스는</a:t>
                </a:r>
                <a:r>
                  <a:rPr lang="ko-KR" altLang="en-US" dirty="0">
                    <a:ea typeface="a옛날목욕탕L"/>
                  </a:rPr>
                  <a:t> 정확히 거리는 아니고 엔트로피의 변화 라고 생각해야 된다</a:t>
                </a:r>
                <a:r>
                  <a:rPr lang="en-US" altLang="ko-KR" dirty="0">
                    <a:ea typeface="a옛날목욕탕L"/>
                  </a:rPr>
                  <a:t>.</a:t>
                </a:r>
              </a:p>
              <a:p>
                <a:endParaRPr lang="en-US" altLang="ko-KR" dirty="0">
                  <a:ea typeface="a옛날목욕탕L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옛날목욕탕L"/>
                          </a:rPr>
                          <m:t>𝐷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옛날목욕탕L"/>
                          </a:rPr>
                          <m:t>𝐾𝐿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𝑃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|</m:t>
                    </m:r>
                    <m:d>
                      <m:dPr>
                        <m:begChr m:val="|"/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옛날목욕탕L"/>
                          </a:rPr>
                          <m:t>𝑄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  <m:t>𝐷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  <m:t>𝐾𝐿</m:t>
                        </m:r>
                      </m:sub>
                    </m:sSub>
                    <m:r>
                      <a:rPr lang="en-US" altLang="ko-KR" i="1">
                        <a:latin typeface="Cambria Math" panose="02040503050406030204" pitchFamily="18" charset="0"/>
                        <a:ea typeface="a옛날목욕탕L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𝑄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a옛날목욕탕L"/>
                      </a:rPr>
                      <m:t>|</m:t>
                    </m:r>
                    <m:d>
                      <m:dPr>
                        <m:begChr m:val="|"/>
                        <m:ctrlPr>
                          <a:rPr lang="en-US" altLang="ko-KR" i="1">
                            <a:latin typeface="Cambria Math" panose="02040503050406030204" pitchFamily="18" charset="0"/>
                            <a:ea typeface="a옛날목욕탕L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옛날목욕탕L"/>
                          </a:rPr>
                          <m:t>𝑃</m:t>
                        </m:r>
                      </m:e>
                    </m:d>
                  </m:oMath>
                </a14:m>
                <a:r>
                  <a:rPr lang="en-US" altLang="ko-KR" dirty="0">
                    <a:ea typeface="a옛날목욕탕L"/>
                  </a:rPr>
                  <a:t> </a:t>
                </a:r>
                <a:r>
                  <a:rPr lang="ko-KR" altLang="en-US" dirty="0">
                    <a:ea typeface="a옛날목욕탕L"/>
                  </a:rPr>
                  <a:t>거리라면 당연히 같아야 되지만 성립하지 않는다</a:t>
                </a:r>
                <a:r>
                  <a:rPr lang="en-US" altLang="ko-KR" dirty="0">
                    <a:ea typeface="a옛날목욕탕L"/>
                  </a:rPr>
                  <a:t>.</a:t>
                </a: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1536308"/>
                <a:ext cx="9144000" cy="2991203"/>
              </a:xfrm>
              <a:prstGeom prst="rect">
                <a:avLst/>
              </a:prstGeom>
              <a:blipFill>
                <a:blip r:embed="rId3"/>
                <a:stretch>
                  <a:fillRect l="-600" t="-164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1453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611560" y="699542"/>
            <a:ext cx="6303476" cy="3768327"/>
            <a:chOff x="0" y="294384"/>
            <a:chExt cx="6303476" cy="376832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/>
            <a:srcRect r="3626"/>
            <a:stretch/>
          </p:blipFill>
          <p:spPr>
            <a:xfrm>
              <a:off x="254804" y="294384"/>
              <a:ext cx="5829364" cy="2008223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4"/>
            <a:srcRect t="7568"/>
            <a:stretch/>
          </p:blipFill>
          <p:spPr>
            <a:xfrm>
              <a:off x="0" y="2205928"/>
              <a:ext cx="6303476" cy="1856783"/>
            </a:xfrm>
            <a:prstGeom prst="rect">
              <a:avLst/>
            </a:prstGeom>
          </p:spPr>
        </p:pic>
      </p:grpSp>
      <p:sp>
        <p:nvSpPr>
          <p:cNvPr id="6" name="TextBox 5"/>
          <p:cNvSpPr txBox="1"/>
          <p:nvPr/>
        </p:nvSpPr>
        <p:spPr>
          <a:xfrm>
            <a:off x="971600" y="481650"/>
            <a:ext cx="71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분포 간의 거리를 측정하는 대표적인 </a:t>
            </a:r>
            <a:r>
              <a:rPr lang="en-US" altLang="ko-KR" dirty="0"/>
              <a:t>4</a:t>
            </a:r>
            <a:r>
              <a:rPr lang="ko-KR" altLang="en-US" dirty="0"/>
              <a:t>가지 방법들이다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695728" y="1191222"/>
            <a:ext cx="226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sym typeface="Wingdings" panose="05000000000000000000" pitchFamily="2" charset="2"/>
              </a:rPr>
              <a:t> EB</a:t>
            </a:r>
            <a:r>
              <a:rPr lang="en-US" altLang="ko-KR" dirty="0">
                <a:solidFill>
                  <a:srgbClr val="FF0000"/>
                </a:solidFill>
              </a:rPr>
              <a:t>GAN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95727" y="4000550"/>
            <a:ext cx="2700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sym typeface="Wingdings" panose="05000000000000000000" pitchFamily="2" charset="2"/>
              </a:rPr>
              <a:t> W-</a:t>
            </a:r>
            <a:r>
              <a:rPr lang="en-US" altLang="ko-KR" dirty="0">
                <a:solidFill>
                  <a:srgbClr val="FF0000"/>
                </a:solidFill>
              </a:rPr>
              <a:t>GAN, BEGAN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5616" y="1068874"/>
            <a:ext cx="288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TV</a:t>
            </a:r>
            <a:r>
              <a:rPr lang="ko-KR" altLang="en-US" sz="1400" b="1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는 겹치는 영역 </a:t>
            </a:r>
            <a:r>
              <a:rPr lang="en-US" altLang="ko-KR" sz="1400" b="1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A</a:t>
            </a:r>
            <a:r>
              <a:rPr lang="ko-KR" altLang="en-US" sz="1400" b="1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의 길이라고 생각</a:t>
            </a:r>
            <a:endParaRPr lang="en-US" altLang="ko-KR" sz="1400" b="1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( 0 OR 1 )</a:t>
            </a:r>
            <a:endParaRPr lang="ko-KR" altLang="en-US" sz="1400" b="1" dirty="0">
              <a:solidFill>
                <a:srgbClr val="FF0000"/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1115616" y="2005946"/>
                <a:ext cx="3312368" cy="543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b="1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KL</a:t>
                </a:r>
                <a:r>
                  <a:rPr lang="ko-KR" altLang="en-US" sz="1400" b="1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b="1" i="1" smtClean="0">
                            <a:latin typeface="Cambria Math" panose="02040503050406030204" pitchFamily="18" charset="0"/>
                            <a:ea typeface="12롯데마트드림Light" panose="020206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400" b="1" i="1" smtClean="0">
                            <a:latin typeface="Cambria Math" panose="02040503050406030204" pitchFamily="18" charset="0"/>
                            <a:ea typeface="12롯데마트드림Light" panose="02020603020101020101" pitchFamily="18" charset="-127"/>
                          </a:rPr>
                          <m:t>𝑷</m:t>
                        </m:r>
                      </m:e>
                      <m:sub>
                        <m:r>
                          <a:rPr lang="en-US" altLang="ko-KR" sz="1400" b="1" i="1" smtClean="0">
                            <a:latin typeface="Cambria Math" panose="02040503050406030204" pitchFamily="18" charset="0"/>
                            <a:ea typeface="12롯데마트드림Light" panose="02020603020101020101" pitchFamily="18" charset="-127"/>
                          </a:rPr>
                          <m:t>𝒈</m:t>
                        </m:r>
                      </m:sub>
                    </m:sSub>
                    <m:r>
                      <a:rPr lang="en-US" altLang="ko-KR" sz="1400" b="1" i="1" smtClean="0">
                        <a:latin typeface="Cambria Math" panose="02040503050406030204" pitchFamily="18" charset="0"/>
                        <a:ea typeface="12롯데마트드림Light" panose="02020603020101020101" pitchFamily="18" charset="-127"/>
                      </a:rPr>
                      <m:t>→</m:t>
                    </m:r>
                    <m:sSub>
                      <m:sSubPr>
                        <m:ctrlPr>
                          <a:rPr lang="en-US" altLang="ko-KR" sz="1400" b="1" i="1">
                            <a:latin typeface="Cambria Math" panose="02040503050406030204" pitchFamily="18" charset="0"/>
                            <a:ea typeface="12롯데마트드림Light" panose="020206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400" b="1" i="1">
                            <a:latin typeface="Cambria Math" panose="02040503050406030204" pitchFamily="18" charset="0"/>
                            <a:ea typeface="12롯데마트드림Light" panose="02020603020101020101" pitchFamily="18" charset="-127"/>
                          </a:rPr>
                          <m:t>𝑷</m:t>
                        </m:r>
                      </m:e>
                      <m:sub>
                        <m:r>
                          <a:rPr lang="en-US" altLang="ko-KR" sz="1400" b="1" i="1">
                            <a:latin typeface="Cambria Math" panose="02040503050406030204" pitchFamily="18" charset="0"/>
                            <a:ea typeface="12롯데마트드림Light" panose="02020603020101020101" pitchFamily="18" charset="-127"/>
                          </a:rPr>
                          <m:t>𝒓</m:t>
                        </m:r>
                      </m:sub>
                    </m:sSub>
                  </m:oMath>
                </a14:m>
                <a:r>
                  <a:rPr lang="ko-KR" altLang="en-US" sz="1400" b="1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 로 엔트로피 변화</a:t>
                </a:r>
                <a:endParaRPr lang="en-US" altLang="ko-KR" sz="1400" b="1" dirty="0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  <a:p>
                <a:r>
                  <a:rPr lang="en-US" altLang="ko-KR" sz="1400" b="1" dirty="0">
                    <a:solidFill>
                      <a:srgbClr val="FF0000"/>
                    </a:solidFill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(0 OR </a:t>
                </a:r>
                <a14:m>
                  <m:oMath xmlns:m="http://schemas.openxmlformats.org/officeDocument/2006/math">
                    <m:r>
                      <a:rPr lang="en-US" altLang="ko-KR" sz="1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altLang="ko-KR" sz="1400" b="1" dirty="0">
                    <a:solidFill>
                      <a:srgbClr val="FF0000"/>
                    </a:solidFill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)</a:t>
                </a:r>
                <a:endParaRPr lang="ko-KR" altLang="en-US" sz="1400" b="1" dirty="0">
                  <a:solidFill>
                    <a:srgbClr val="FF0000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2005946"/>
                <a:ext cx="3312368" cy="543610"/>
              </a:xfrm>
              <a:prstGeom prst="rect">
                <a:avLst/>
              </a:prstGeom>
              <a:blipFill>
                <a:blip r:embed="rId5"/>
                <a:stretch>
                  <a:fillRect l="-552" t="-4494" b="-1011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1115616" y="4369882"/>
                <a:ext cx="60486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b="1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W</a:t>
                </a:r>
                <a:r>
                  <a:rPr lang="ko-KR" altLang="en-US" sz="1400" b="1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는 가장 약한 수렴인 </a:t>
                </a:r>
                <a:r>
                  <a:rPr lang="ko-KR" altLang="en-US" sz="1400" b="1" dirty="0" err="1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분포수렴</a:t>
                </a:r>
                <a:r>
                  <a:rPr lang="ko-KR" altLang="en-US" sz="1400" b="1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 </a:t>
                </a:r>
                <a:endParaRPr lang="en-US" altLang="ko-KR" sz="1400" b="1" dirty="0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  <a:p>
                <a:r>
                  <a:rPr lang="en-US" altLang="ko-KR" sz="1400" b="1" dirty="0">
                    <a:ea typeface="12롯데마트드림Light" panose="02020603020101020101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12롯데마트드림Light" panose="02020603020101020101" pitchFamily="18" charset="-127"/>
                      </a:rPr>
                      <m:t>(|</m:t>
                    </m:r>
                    <m:r>
                      <a:rPr lang="ko-KR" altLang="en-US" sz="1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12롯데마트드림Light" panose="02020603020101020101" pitchFamily="18" charset="-127"/>
                      </a:rPr>
                      <m:t>𝜽</m:t>
                    </m:r>
                    <m:r>
                      <a:rPr lang="en-US" altLang="ko-KR" sz="1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12롯데마트드림Light" panose="02020603020101020101" pitchFamily="18" charset="-127"/>
                      </a:rPr>
                      <m:t>|)</m:t>
                    </m:r>
                  </m:oMath>
                </a14:m>
                <a:endParaRPr lang="ko-KR" altLang="en-US" sz="1400" b="1" dirty="0">
                  <a:solidFill>
                    <a:srgbClr val="FF0000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4369882"/>
                <a:ext cx="6048672" cy="523220"/>
              </a:xfrm>
              <a:prstGeom prst="rect">
                <a:avLst/>
              </a:prstGeom>
              <a:blipFill>
                <a:blip r:embed="rId6"/>
                <a:stretch>
                  <a:fillRect l="-302" t="-2326" b="-581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/>
          <p:cNvSpPr txBox="1"/>
          <p:nvPr/>
        </p:nvSpPr>
        <p:spPr>
          <a:xfrm>
            <a:off x="6695727" y="2988070"/>
            <a:ext cx="2019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sym typeface="Wingdings" panose="05000000000000000000" pitchFamily="2" charset="2"/>
              </a:rPr>
              <a:t> </a:t>
            </a:r>
            <a:r>
              <a:rPr lang="en-US" altLang="ko-KR" dirty="0">
                <a:solidFill>
                  <a:srgbClr val="FF0000"/>
                </a:solidFill>
              </a:rPr>
              <a:t>GAN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142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3840872" y="923912"/>
            <a:ext cx="5153473" cy="3087998"/>
            <a:chOff x="2320307" y="1066440"/>
            <a:chExt cx="5741509" cy="3087998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2"/>
            <a:srcRect l="1" t="81836" r="34343" b="1"/>
            <a:stretch/>
          </p:blipFill>
          <p:spPr>
            <a:xfrm>
              <a:off x="2339759" y="3493744"/>
              <a:ext cx="4680520" cy="660694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/>
            <a:srcRect t="57323" r="21029" b="22834"/>
            <a:stretch/>
          </p:blipFill>
          <p:spPr>
            <a:xfrm>
              <a:off x="2320307" y="2794633"/>
              <a:ext cx="5616624" cy="720081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2"/>
            <a:srcRect t="31837" r="19273" b="44352"/>
            <a:stretch/>
          </p:blipFill>
          <p:spPr>
            <a:xfrm>
              <a:off x="2320307" y="1930536"/>
              <a:ext cx="5741509" cy="864097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2"/>
            <a:srcRect t="5260" r="27457" b="70929"/>
            <a:stretch/>
          </p:blipFill>
          <p:spPr>
            <a:xfrm>
              <a:off x="2320307" y="1066440"/>
              <a:ext cx="5159424" cy="864096"/>
            </a:xfrm>
            <a:prstGeom prst="rect">
              <a:avLst/>
            </a:prstGeom>
          </p:spPr>
        </p:pic>
      </p:grpSp>
      <p:grpSp>
        <p:nvGrpSpPr>
          <p:cNvPr id="13" name="그룹 12"/>
          <p:cNvGrpSpPr/>
          <p:nvPr/>
        </p:nvGrpSpPr>
        <p:grpSpPr>
          <a:xfrm>
            <a:off x="27836" y="669694"/>
            <a:ext cx="4067944" cy="2618284"/>
            <a:chOff x="49963" y="468208"/>
            <a:chExt cx="4067944" cy="2618284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/>
            <a:srcRect r="20981" b="88404"/>
            <a:stretch/>
          </p:blipFill>
          <p:spPr>
            <a:xfrm>
              <a:off x="49963" y="468208"/>
              <a:ext cx="4067944" cy="314028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3"/>
            <a:srcRect l="21747" t="12820"/>
            <a:stretch/>
          </p:blipFill>
          <p:spPr>
            <a:xfrm>
              <a:off x="49963" y="725462"/>
              <a:ext cx="4003515" cy="2361030"/>
            </a:xfrm>
            <a:prstGeom prst="rect">
              <a:avLst/>
            </a:prstGeom>
          </p:spPr>
        </p:pic>
      </p:grpSp>
      <p:sp>
        <p:nvSpPr>
          <p:cNvPr id="16" name="화살표: 왼쪽 15"/>
          <p:cNvSpPr/>
          <p:nvPr/>
        </p:nvSpPr>
        <p:spPr>
          <a:xfrm>
            <a:off x="2129702" y="1563638"/>
            <a:ext cx="1440160" cy="7200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5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899592" y="838651"/>
            <a:ext cx="79928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0070C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              EBGAN</a:t>
            </a:r>
            <a:r>
              <a:rPr lang="ko-KR" altLang="en-US" sz="3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의 특성 이용   </a:t>
            </a:r>
            <a:endParaRPr lang="en-US" altLang="ko-KR" sz="36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BEGAN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은 여러 모델 중 </a:t>
            </a:r>
            <a:r>
              <a:rPr lang="en-US" altLang="ko-KR" dirty="0">
                <a:solidFill>
                  <a:srgbClr val="0070C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EBGAN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의 특성 중 하나인 오토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-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인코더를 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Discriminator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에 사용하는 특징을 가져왔습니다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다만 </a:t>
            </a:r>
            <a:r>
              <a:rPr lang="en-US" altLang="ko-KR" dirty="0">
                <a:solidFill>
                  <a:srgbClr val="0070C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Energy Base GAN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은 여타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GAN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들 처럼 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data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의 분포를 맞추는데 주안점을 두었고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</a:t>
            </a: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BEGAN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은 오토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-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인코더로 부터 나온 </a:t>
            </a:r>
            <a:r>
              <a:rPr lang="en-US" altLang="ko-KR" u="sng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LOSS</a:t>
            </a:r>
            <a:r>
              <a:rPr lang="ko-KR" altLang="en-US" u="sng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값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에 주안점을 두었습니다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(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단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LOSS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는 정규분포를 따른다고 가정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)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892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5711"/>
            <a:ext cx="9144000" cy="21854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771550"/>
            <a:ext cx="8258175" cy="135255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742" y="4393433"/>
            <a:ext cx="5886450" cy="4762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3742" y="4144062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GAN</a:t>
            </a:r>
            <a:r>
              <a:rPr lang="ko-KR" altLang="en-US" dirty="0">
                <a:solidFill>
                  <a:srgbClr val="FF0000"/>
                </a:solidFill>
              </a:rPr>
              <a:t>에서 이부분에 해당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975" y="410741"/>
            <a:ext cx="8020050" cy="504825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5940152" y="771550"/>
            <a:ext cx="216024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516216" y="2928023"/>
            <a:ext cx="25202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Minimax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를 분리해서 병렬로 학습을 시켰다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 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따라서 속도가 빨라졌다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  <a:endParaRPr lang="ko-KR" altLang="en-US" sz="13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5840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오토인코더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" y="1465723"/>
            <a:ext cx="9144000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7524328" y="1909047"/>
                <a:ext cx="720080" cy="1608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ko-KR" altLang="en-US" sz="8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/>
                      </m:acc>
                    </m:oMath>
                  </m:oMathPara>
                </a14:m>
                <a:endParaRPr lang="ko-KR" altLang="en-US" sz="8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4328" y="1909047"/>
                <a:ext cx="720080" cy="1608710"/>
              </a:xfrm>
              <a:prstGeom prst="rect">
                <a:avLst/>
              </a:prstGeom>
              <a:blipFill>
                <a:blip r:embed="rId3"/>
                <a:stretch>
                  <a:fillRect r="-271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8221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오토인코더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79165"/>
            <a:ext cx="8064896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4" descr="mnist에 대한 이미지 검색결과"/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7066572" y="643757"/>
                <a:ext cx="720080" cy="1608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ko-KR" altLang="en-US" sz="8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/>
                      </m:acc>
                    </m:oMath>
                  </m:oMathPara>
                </a14:m>
                <a:endParaRPr lang="ko-KR" altLang="en-US" sz="8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6572" y="643757"/>
                <a:ext cx="720080" cy="1608710"/>
              </a:xfrm>
              <a:prstGeom prst="rect">
                <a:avLst/>
              </a:prstGeom>
              <a:blipFill>
                <a:blip r:embed="rId3"/>
                <a:stretch>
                  <a:fillRect r="-271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 descr="https://i.ytimg.com/vi/FrE8LGDGzRk/hqdefault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87" t="11158" b="11143"/>
          <a:stretch/>
        </p:blipFill>
        <p:spPr bwMode="auto">
          <a:xfrm>
            <a:off x="6804248" y="2170894"/>
            <a:ext cx="1571901" cy="1839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s://i.ytimg.com/vi/FrE8LGDGzRk/hqdefault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8" r="50399" b="11143"/>
          <a:stretch/>
        </p:blipFill>
        <p:spPr bwMode="auto">
          <a:xfrm>
            <a:off x="801803" y="2212158"/>
            <a:ext cx="1640271" cy="179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466228" y="2834852"/>
            <a:ext cx="4803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넣은 이미지를 그대로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                    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복원한다고 생각하면 </a:t>
            </a:r>
            <a:r>
              <a:rPr lang="ko-KR" altLang="en-US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됨니다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2520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AutoShape 4" descr="mnist에 대한 이미지 검색결과"/>
          <p:cNvSpPr>
            <a:spLocks noChangeAspect="1" noChangeArrowheads="1"/>
          </p:cNvSpPr>
          <p:nvPr/>
        </p:nvSpPr>
        <p:spPr bwMode="auto">
          <a:xfrm>
            <a:off x="4770056" y="341907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2195736" y="2702893"/>
            <a:ext cx="873680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5085640" y="2513315"/>
            <a:ext cx="873680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5085640" y="2859782"/>
            <a:ext cx="873680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6170672" y="1035577"/>
                <a:ext cx="25202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3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sz="360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0672" y="1035577"/>
                <a:ext cx="2520280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2" descr="https://i.ytimg.com/vi/FrE8LGDGzRk/hqdefault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87" t="11158" b="11143"/>
          <a:stretch/>
        </p:blipFill>
        <p:spPr bwMode="auto">
          <a:xfrm>
            <a:off x="3369704" y="1749462"/>
            <a:ext cx="1571901" cy="1839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s://i.ytimg.com/vi/FrE8LGDGzRk/hqdefault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8" r="50399" b="11143"/>
          <a:stretch/>
        </p:blipFill>
        <p:spPr bwMode="auto">
          <a:xfrm>
            <a:off x="251520" y="1749462"/>
            <a:ext cx="1640271" cy="179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71600" y="483518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Pixel-wise Loss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를 이용한다고 했으므로 픽셀단위의 차이를 구해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그 값의 분포를 얻습니다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</a:t>
            </a:r>
          </a:p>
        </p:txBody>
      </p:sp>
      <p:pic>
        <p:nvPicPr>
          <p:cNvPr id="3074" name="Picture 2" descr="http://cfile7.uf.tistory.com/image/254C5C34574FB96A044E9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08"/>
          <a:stretch/>
        </p:blipFill>
        <p:spPr bwMode="auto">
          <a:xfrm>
            <a:off x="6143187" y="1735073"/>
            <a:ext cx="2276642" cy="201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3585071" y="1251072"/>
                <a:ext cx="720080" cy="1608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ko-KR" altLang="en-US" sz="8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/>
                      </m:acc>
                    </m:oMath>
                  </m:oMathPara>
                </a14:m>
                <a:endParaRPr lang="ko-KR" altLang="en-US" sz="88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5071" y="1251072"/>
                <a:ext cx="720080" cy="1608710"/>
              </a:xfrm>
              <a:prstGeom prst="rect">
                <a:avLst/>
              </a:prstGeom>
              <a:blipFill>
                <a:blip r:embed="rId6"/>
                <a:stretch>
                  <a:fillRect r="-271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6254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AutoShape 4" descr="mnist에 대한 이미지 검색결과"/>
          <p:cNvSpPr>
            <a:spLocks noChangeAspect="1" noChangeArrowheads="1"/>
          </p:cNvSpPr>
          <p:nvPr/>
        </p:nvSpPr>
        <p:spPr bwMode="auto">
          <a:xfrm>
            <a:off x="4688464" y="2797299"/>
            <a:ext cx="236466" cy="23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1662122" y="1491630"/>
            <a:ext cx="763767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4067944" y="1314925"/>
            <a:ext cx="633061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4067944" y="1661392"/>
            <a:ext cx="633061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utoShape 4" descr="mnist에 대한 이미지 검색결과"/>
          <p:cNvSpPr>
            <a:spLocks noChangeAspect="1" noChangeArrowheads="1"/>
          </p:cNvSpPr>
          <p:nvPr/>
        </p:nvSpPr>
        <p:spPr bwMode="auto">
          <a:xfrm>
            <a:off x="4688464" y="4410348"/>
            <a:ext cx="236466" cy="23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4" descr="mnist에 대한 이미지 검색결과"/>
          <p:cNvSpPr>
            <a:spLocks noChangeAspect="1" noChangeArrowheads="1"/>
          </p:cNvSpPr>
          <p:nvPr/>
        </p:nvSpPr>
        <p:spPr bwMode="auto">
          <a:xfrm>
            <a:off x="4682640" y="4452389"/>
            <a:ext cx="236466" cy="23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1656298" y="3867894"/>
            <a:ext cx="763767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4062120" y="3691189"/>
            <a:ext cx="633061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4062120" y="4037656"/>
            <a:ext cx="633061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79512" y="350380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Real - image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45236" y="2711991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fake - image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4753858" y="101447"/>
                <a:ext cx="25202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3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sz="360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3858" y="101447"/>
                <a:ext cx="2520280" cy="646331"/>
              </a:xfrm>
              <a:prstGeom prst="rect">
                <a:avLst/>
              </a:prstGeom>
              <a:blipFill>
                <a:blip r:embed="rId3"/>
                <a:stretch>
                  <a:fillRect r="-968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4753858" y="2453678"/>
                <a:ext cx="25202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3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sz="36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sz="3600" i="1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altLang="ko-KR" sz="3600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ko-KR" sz="36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ko-KR" sz="3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36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sz="36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ko-KR" sz="3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36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sz="36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3600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3858" y="2453678"/>
                <a:ext cx="2520280" cy="646331"/>
              </a:xfrm>
              <a:prstGeom prst="rect">
                <a:avLst/>
              </a:prstGeom>
              <a:blipFill>
                <a:blip r:embed="rId4"/>
                <a:stretch>
                  <a:fillRect r="-111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Picture 2" descr="https://i.ytimg.com/vi/FrE8LGDGzRk/hqdefault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87" t="11158" b="11143"/>
          <a:stretch/>
        </p:blipFill>
        <p:spPr bwMode="auto">
          <a:xfrm>
            <a:off x="2628041" y="876235"/>
            <a:ext cx="1148250" cy="1343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https://i.ytimg.com/vi/FrE8LGDGzRk/hqdefault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8" r="50399" b="11143"/>
          <a:stretch/>
        </p:blipFill>
        <p:spPr bwMode="auto">
          <a:xfrm>
            <a:off x="323528" y="849607"/>
            <a:ext cx="1198193" cy="1313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 descr="http://rosinality.ncity.net/lib/exe/fetch.php?media=thoughts:rose0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07" y="3197151"/>
            <a:ext cx="1346400" cy="134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https://i.ytimg.com/vi/FrE8LGDGzRk/hqdefault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87" t="11158" b="11143"/>
          <a:stretch/>
        </p:blipFill>
        <p:spPr bwMode="auto">
          <a:xfrm>
            <a:off x="2619720" y="3108895"/>
            <a:ext cx="1148250" cy="1343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http://cfile7.uf.tistory.com/image/254C5C34574FB96A044E93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08"/>
          <a:stretch/>
        </p:blipFill>
        <p:spPr bwMode="auto">
          <a:xfrm>
            <a:off x="4843893" y="777088"/>
            <a:ext cx="2276642" cy="173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897" y="3197151"/>
            <a:ext cx="2276642" cy="1534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2610701" y="350380"/>
                <a:ext cx="720080" cy="1608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ko-KR" altLang="en-US" sz="8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/>
                      </m:acc>
                    </m:oMath>
                  </m:oMathPara>
                </a14:m>
                <a:endParaRPr lang="ko-KR" altLang="en-US" sz="8800" dirty="0"/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0701" y="350380"/>
                <a:ext cx="720080" cy="1608710"/>
              </a:xfrm>
              <a:prstGeom prst="rect">
                <a:avLst/>
              </a:prstGeom>
              <a:blipFill>
                <a:blip r:embed="rId9"/>
                <a:stretch>
                  <a:fillRect r="-271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2610701" y="2660261"/>
                <a:ext cx="720080" cy="1608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ko-KR" altLang="en-US" sz="8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/>
                      </m:acc>
                    </m:oMath>
                  </m:oMathPara>
                </a14:m>
                <a:endParaRPr lang="ko-KR" altLang="en-US" sz="8800" dirty="0"/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0701" y="2660261"/>
                <a:ext cx="720080" cy="1608710"/>
              </a:xfrm>
              <a:prstGeom prst="rect">
                <a:avLst/>
              </a:prstGeom>
              <a:blipFill>
                <a:blip r:embed="rId10"/>
                <a:stretch>
                  <a:fillRect r="-271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4685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5711"/>
            <a:ext cx="9144000" cy="21854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771550"/>
            <a:ext cx="8258175" cy="135255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975" y="410741"/>
            <a:ext cx="8020050" cy="504825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5940152" y="771550"/>
            <a:ext cx="216024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3275856" y="3702670"/>
            <a:ext cx="266429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465512" y="4136272"/>
            <a:ext cx="4464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 부분은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생각해보면 의외로 간단하다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!! </a:t>
            </a: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3527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 rot="16200000">
            <a:off x="-3134196" y="1636985"/>
            <a:ext cx="5832648" cy="3237682"/>
          </a:xfrm>
          <a:prstGeom prst="roundRect">
            <a:avLst>
              <a:gd name="adj" fmla="val 22260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 rot="5400000">
            <a:off x="-650264" y="2130566"/>
            <a:ext cx="337752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b="1" spc="600" dirty="0">
                <a:solidFill>
                  <a:schemeClr val="bg1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Contents</a:t>
            </a:r>
            <a:endParaRPr lang="ko-KR" altLang="en-US" sz="5400" b="1" spc="600" dirty="0">
              <a:solidFill>
                <a:schemeClr val="bg1"/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2411760" y="1162070"/>
            <a:ext cx="6732240" cy="0"/>
          </a:xfrm>
          <a:prstGeom prst="line">
            <a:avLst/>
          </a:prstGeom>
          <a:ln w="635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2411760" y="1851670"/>
            <a:ext cx="673224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2411760" y="2499742"/>
            <a:ext cx="673224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2411760" y="3147814"/>
            <a:ext cx="673224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2411760" y="3760635"/>
            <a:ext cx="673224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제목 1"/>
          <p:cNvSpPr txBox="1">
            <a:spLocks/>
          </p:cNvSpPr>
          <p:nvPr/>
        </p:nvSpPr>
        <p:spPr>
          <a:xfrm>
            <a:off x="2411760" y="1347614"/>
            <a:ext cx="5017760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U</a:t>
            </a:r>
            <a:r>
              <a:rPr lang="en-US" altLang="ko-KR" sz="16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nit</a:t>
            </a:r>
            <a:r>
              <a:rPr lang="en-US" altLang="ko-KR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 01 </a:t>
            </a:r>
            <a:r>
              <a:rPr lang="ko-KR" altLang="en-US" sz="1400" b="1" spc="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ㅣ</a:t>
            </a:r>
            <a:r>
              <a:rPr lang="en-US" altLang="ko-KR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Manifold </a:t>
            </a:r>
            <a:r>
              <a:rPr lang="ko-KR" altLang="en-US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가정</a:t>
            </a:r>
            <a:endParaRPr lang="ko-KR" altLang="en-US" sz="1000" b="1" spc="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2411760" y="1995686"/>
            <a:ext cx="5803578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U</a:t>
            </a:r>
            <a:r>
              <a:rPr lang="en-US" altLang="ko-KR" sz="16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nit</a:t>
            </a:r>
            <a:r>
              <a:rPr lang="en-US" altLang="ko-KR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 02 </a:t>
            </a:r>
            <a:r>
              <a:rPr lang="ko-KR" altLang="en-US" sz="1400" b="1" spc="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ㅣ</a:t>
            </a:r>
            <a:r>
              <a:rPr lang="en-US" altLang="ko-KR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WGAN, EBGAN </a:t>
            </a:r>
            <a:r>
              <a:rPr lang="ko-KR" altLang="en-US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복습</a:t>
            </a:r>
            <a:r>
              <a:rPr lang="en-US" altLang="ko-KR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</a:t>
            </a:r>
            <a:endParaRPr lang="ko-KR" altLang="en-US" sz="1000" b="1" spc="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2411760" y="2613162"/>
            <a:ext cx="6017892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U</a:t>
            </a:r>
            <a:r>
              <a:rPr lang="en-US" altLang="ko-KR" sz="16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nit</a:t>
            </a:r>
            <a:r>
              <a:rPr lang="en-US" altLang="ko-KR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 03 </a:t>
            </a:r>
            <a:r>
              <a:rPr lang="ko-KR" altLang="en-US" sz="1400" b="1" spc="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ㅣ</a:t>
            </a:r>
            <a:r>
              <a:rPr lang="en-US" altLang="ko-KR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BEGAN</a:t>
            </a:r>
            <a:endParaRPr lang="ko-KR" altLang="en-US" sz="1000" b="1" spc="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2411760" y="3257405"/>
            <a:ext cx="6375082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U</a:t>
            </a:r>
            <a:r>
              <a:rPr lang="en-US" altLang="ko-KR" sz="16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nit</a:t>
            </a:r>
            <a:r>
              <a:rPr lang="en-US" altLang="ko-KR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 04 </a:t>
            </a:r>
            <a:r>
              <a:rPr lang="ko-KR" altLang="en-US" sz="1400" b="1" spc="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ㅣ</a:t>
            </a:r>
            <a:r>
              <a:rPr lang="ko-KR" altLang="en-US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</a:t>
            </a:r>
            <a:r>
              <a:rPr lang="en-US" altLang="ko-KR" sz="1400" b="1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result</a:t>
            </a:r>
            <a:endParaRPr lang="ko-KR" altLang="en-US" sz="1000" b="1" spc="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8215339" y="4943445"/>
            <a:ext cx="901411" cy="200073"/>
            <a:chOff x="8215339" y="4943445"/>
            <a:chExt cx="901411" cy="200073"/>
          </a:xfrm>
        </p:grpSpPr>
        <p:pic>
          <p:nvPicPr>
            <p:cNvPr id="1026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5" name="TextBox 14"/>
            <p:cNvSpPr txBox="1"/>
            <p:nvPr/>
          </p:nvSpPr>
          <p:spPr>
            <a:xfrm>
              <a:off x="8667588" y="4943445"/>
              <a:ext cx="44916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b="1" dirty="0" err="1">
                  <a:solidFill>
                    <a:schemeClr val="bg1">
                      <a:lumMod val="65000"/>
                    </a:schemeClr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</a:rPr>
                <a:t>ToBig’s</a:t>
              </a:r>
              <a:endParaRPr lang="ko-KR" altLang="en-US" sz="700" b="1" dirty="0">
                <a:solidFill>
                  <a:schemeClr val="bg1">
                    <a:lumMod val="6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1780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4" y="267494"/>
            <a:ext cx="9144000" cy="2185416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467544" y="2787774"/>
            <a:ext cx="8136904" cy="2088468"/>
            <a:chOff x="467544" y="2787774"/>
            <a:chExt cx="8136904" cy="2088468"/>
          </a:xfrm>
        </p:grpSpPr>
        <p:sp>
          <p:nvSpPr>
            <p:cNvPr id="2" name="TextBox 1"/>
            <p:cNvSpPr txBox="1"/>
            <p:nvPr/>
          </p:nvSpPr>
          <p:spPr>
            <a:xfrm>
              <a:off x="467544" y="2787774"/>
              <a:ext cx="813690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첫 줄 </a:t>
              </a:r>
              <a:r>
                <a:rPr lang="en-US" altLang="ko-KR" dirty="0"/>
                <a:t>D</a:t>
              </a:r>
              <a:r>
                <a:rPr lang="ko-KR" altLang="en-US" dirty="0"/>
                <a:t> 입장에서는 </a:t>
              </a:r>
              <a:r>
                <a:rPr lang="en-US" altLang="ko-KR" dirty="0"/>
                <a:t>real- data x </a:t>
              </a:r>
              <a:r>
                <a:rPr lang="ko-KR" altLang="en-US" dirty="0"/>
                <a:t>의 </a:t>
              </a:r>
              <a:r>
                <a:rPr lang="en-US" altLang="ko-KR" dirty="0"/>
                <a:t>LOSS</a:t>
              </a:r>
              <a:r>
                <a:rPr lang="ko-KR" altLang="en-US" dirty="0"/>
                <a:t>는 작을 수록 좋고 </a:t>
              </a:r>
              <a:endParaRPr lang="en-US" altLang="ko-KR" dirty="0"/>
            </a:p>
            <a:p>
              <a:r>
                <a:rPr lang="en-US" altLang="ko-KR" dirty="0"/>
                <a:t> </a:t>
              </a:r>
              <a:r>
                <a:rPr lang="en-US" altLang="ko-K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(</a:t>
              </a:r>
              <a:r>
                <a:rPr lang="ko-KR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사진 복원을 충실히 잘한다</a:t>
              </a:r>
              <a:r>
                <a:rPr lang="en-US" altLang="ko-K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,  </a:t>
              </a:r>
              <a:r>
                <a:rPr lang="ko-KR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실제와 비슷하게 만들어 낸다</a:t>
              </a:r>
              <a:r>
                <a:rPr lang="en-US" altLang="ko-K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)</a:t>
              </a:r>
            </a:p>
            <a:p>
              <a:r>
                <a:rPr lang="ko-KR" altLang="en-US" dirty="0"/>
                <a:t>생성된 </a:t>
              </a:r>
              <a:r>
                <a:rPr lang="en-US" altLang="ko-KR" dirty="0"/>
                <a:t>G(z)</a:t>
              </a:r>
              <a:r>
                <a:rPr lang="ko-KR" altLang="en-US" dirty="0"/>
                <a:t>의 </a:t>
              </a:r>
              <a:r>
                <a:rPr lang="en-US" altLang="ko-KR" dirty="0"/>
                <a:t>LOSS</a:t>
              </a:r>
              <a:r>
                <a:rPr lang="ko-KR" altLang="en-US" dirty="0"/>
                <a:t>는 클 수록 좋기 때문에 마이너스가 달려있다</a:t>
              </a:r>
              <a:r>
                <a:rPr lang="en-US" altLang="ko-KR" dirty="0"/>
                <a:t>.</a:t>
              </a:r>
            </a:p>
            <a:p>
              <a:r>
                <a:rPr lang="en-US" altLang="ko-KR" dirty="0"/>
                <a:t> </a:t>
              </a:r>
              <a:r>
                <a:rPr lang="en-US" altLang="ko-K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(fake </a:t>
              </a:r>
              <a:r>
                <a:rPr lang="ko-KR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이미지는 </a:t>
              </a:r>
              <a:r>
                <a:rPr lang="en-US" altLang="ko-K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D </a:t>
              </a:r>
              <a:r>
                <a:rPr lang="ko-KR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입장에서 </a:t>
              </a:r>
              <a:r>
                <a:rPr lang="en-US" altLang="ko-K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LOSS</a:t>
              </a:r>
              <a:r>
                <a:rPr lang="ko-KR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값이 작을수록 방해</a:t>
              </a:r>
              <a:r>
                <a:rPr lang="en-US" altLang="ko-K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)</a:t>
              </a:r>
              <a:endPara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2"/>
            <a:srcRect l="29137" t="67039" r="23614" b="20782"/>
            <a:stretch/>
          </p:blipFill>
          <p:spPr>
            <a:xfrm>
              <a:off x="827584" y="4155926"/>
              <a:ext cx="4320480" cy="266139"/>
            </a:xfrm>
            <a:prstGeom prst="rect">
              <a:avLst/>
            </a:prstGeom>
          </p:spPr>
        </p:pic>
        <p:sp>
          <p:nvSpPr>
            <p:cNvPr id="19" name="화살표: 위쪽 18"/>
            <p:cNvSpPr/>
            <p:nvPr/>
          </p:nvSpPr>
          <p:spPr>
            <a:xfrm>
              <a:off x="3054308" y="4515966"/>
              <a:ext cx="509580" cy="36027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화살표: 위쪽 19"/>
            <p:cNvSpPr/>
            <p:nvPr/>
          </p:nvSpPr>
          <p:spPr>
            <a:xfrm rot="10800000">
              <a:off x="1614148" y="4515966"/>
              <a:ext cx="509580" cy="36027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76302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29581"/>
            <a:ext cx="7677536" cy="278407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755576" y="3203236"/>
                <a:ext cx="8712968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이를 해석해보면 오토</a:t>
                </a:r>
                <a:r>
                  <a:rPr lang="en-US" altLang="ko-KR" dirty="0"/>
                  <a:t>-</a:t>
                </a:r>
                <a:r>
                  <a:rPr lang="ko-KR" altLang="en-US" dirty="0"/>
                  <a:t>인코더의 </a:t>
                </a:r>
                <a:r>
                  <a:rPr lang="en-US" altLang="ko-KR" dirty="0"/>
                  <a:t>Loss</a:t>
                </a:r>
                <a:r>
                  <a:rPr lang="ko-KR" altLang="en-US" dirty="0"/>
                  <a:t>를 구하고</a:t>
                </a:r>
                <a:r>
                  <a:rPr lang="en-US" altLang="ko-KR" dirty="0"/>
                  <a:t>, 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W-distance</a:t>
                </a:r>
                <a:r>
                  <a:rPr lang="ko-KR" altLang="en-US" dirty="0"/>
                  <a:t>를 구해보면</a:t>
                </a:r>
                <a:endParaRPr lang="en-US" altLang="ko-KR" dirty="0"/>
              </a:p>
              <a:p>
                <a:endParaRPr lang="en-US" altLang="ko-KR" dirty="0"/>
              </a:p>
              <a:p>
                <a:r>
                  <a:rPr lang="ko-KR" altLang="en-US" dirty="0"/>
                  <a:t>하한 중 가장 큰 값은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dirty="0"/>
                  <a:t>이상이다</a:t>
                </a:r>
                <a:r>
                  <a:rPr lang="en-US" altLang="ko-KR" dirty="0"/>
                  <a:t>.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3203236"/>
                <a:ext cx="8712968" cy="1477328"/>
              </a:xfrm>
              <a:prstGeom prst="rect">
                <a:avLst/>
              </a:prstGeom>
              <a:blipFill>
                <a:blip r:embed="rId3"/>
                <a:stretch>
                  <a:fillRect l="-630" t="-2058" b="-535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2745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29581"/>
            <a:ext cx="7677536" cy="278407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755576" y="3203236"/>
                <a:ext cx="8712968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이를 해석해보면 오토</a:t>
                </a:r>
                <a:r>
                  <a:rPr lang="en-US" altLang="ko-KR" dirty="0"/>
                  <a:t>-</a:t>
                </a:r>
                <a:r>
                  <a:rPr lang="ko-KR" altLang="en-US" dirty="0"/>
                  <a:t>인코더의 </a:t>
                </a:r>
                <a:r>
                  <a:rPr lang="en-US" altLang="ko-KR" dirty="0"/>
                  <a:t>Loss</a:t>
                </a:r>
                <a:r>
                  <a:rPr lang="ko-KR" altLang="en-US" dirty="0"/>
                  <a:t>를 구하고</a:t>
                </a:r>
                <a:r>
                  <a:rPr lang="en-US" altLang="ko-KR" dirty="0"/>
                  <a:t>, 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W-distance</a:t>
                </a:r>
                <a:r>
                  <a:rPr lang="ko-KR" altLang="en-US" dirty="0"/>
                  <a:t>를 구해보면</a:t>
                </a:r>
                <a:endParaRPr lang="en-US" altLang="ko-KR" dirty="0"/>
              </a:p>
              <a:p>
                <a:endParaRPr lang="en-US" altLang="ko-KR" dirty="0"/>
              </a:p>
              <a:p>
                <a:r>
                  <a:rPr lang="ko-KR" altLang="en-US" dirty="0"/>
                  <a:t>하한 중 가장 큰 값은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dirty="0"/>
                  <a:t>이상이다</a:t>
                </a:r>
                <a:r>
                  <a:rPr lang="en-US" altLang="ko-KR" dirty="0"/>
                  <a:t>.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3203236"/>
                <a:ext cx="8712968" cy="1477328"/>
              </a:xfrm>
              <a:prstGeom prst="rect">
                <a:avLst/>
              </a:prstGeom>
              <a:blipFill>
                <a:blip r:embed="rId3"/>
                <a:stretch>
                  <a:fillRect l="-630" t="-2058" b="-535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584240" y="-524594"/>
            <a:ext cx="7704856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1300" dirty="0">
                <a:solidFill>
                  <a:srgbClr val="FF0000"/>
                </a:solidFill>
              </a:rPr>
              <a:t>?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811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Wasserstein GAN</a:t>
            </a: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수식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1"/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앞서 배운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Wasserstein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거리를 바로 사용하지 않음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Infimum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은 매우 다루기 힘들기 때문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1"/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Kantorovich-Rubinstein duality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를 이용하여 같은 문제 다른 표현을 함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r>
              <a:rPr lang="en-US" altLang="ko-KR" sz="900" dirty="0">
                <a:latin typeface="12롯데마트드림Light" panose="02020603020101020101" pitchFamily="18" charset="-127"/>
                <a:ea typeface="12롯데마트드림Light" panose="02020603020101020101" pitchFamily="18" charset="-127"/>
                <a:hlinkClick r:id="rId2"/>
              </a:rPr>
              <a:t>http://nbviewer.jupyter.org/github/maestrojeong/wgan_duality/blob/master/WGAN_duality.ipynb</a:t>
            </a:r>
            <a:endParaRPr lang="en-US" altLang="ko-KR" sz="9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Linear programming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에서 사용되는 방법론 중 하나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주어진 문제를 다른 관점으로 보고 해를 구함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원 문제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(primal)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와 듀얼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(dual)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문제는 같은 최적해를 가짐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Dual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로 바뀐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Wasserstein.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 식의 최적해가 </a:t>
            </a:r>
            <a:r>
              <a:rPr lang="en-US" altLang="ko-KR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inf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문제의 최적해와 같음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2"/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Vanilla GAN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의 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23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CC5F395-67A7-412A-BAFA-482F9148D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3273828"/>
            <a:ext cx="2843213" cy="40719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7490EEE-1D6C-4A65-9ED5-9027D829E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796" y="4083919"/>
            <a:ext cx="4374485" cy="30669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576768" y="1049068"/>
            <a:ext cx="2863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Inf</a:t>
            </a:r>
            <a:r>
              <a:rPr lang="ko-KR" altLang="en-US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문제를 그대로 풀어서</a:t>
            </a:r>
            <a:endParaRPr lang="en-US" altLang="ko-KR" sz="16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</a:t>
            </a:r>
            <a:r>
              <a:rPr lang="en-US" altLang="ko-KR" sz="1600" dirty="0">
                <a:solidFill>
                  <a:srgbClr val="FF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duality</a:t>
            </a:r>
            <a:r>
              <a:rPr lang="ko-KR" altLang="en-US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를 이용하지 않음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2039092" y="1514333"/>
            <a:ext cx="266429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521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직사각형 4"/>
              <p:cNvSpPr/>
              <p:nvPr/>
            </p:nvSpPr>
            <p:spPr>
              <a:xfrm>
                <a:off x="611560" y="3003798"/>
                <a:ext cx="8640960" cy="3745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가</m:t>
                    </m:r>
                  </m:oMath>
                </a14:m>
                <a:r>
                  <a:rPr lang="ko-KR" altLang="en-US" dirty="0"/>
                  <a:t> 이해 되셨나요</a:t>
                </a:r>
                <a:r>
                  <a:rPr lang="en-US" altLang="ko-KR" dirty="0"/>
                  <a:t>? </a:t>
                </a:r>
              </a:p>
            </p:txBody>
          </p:sp>
        </mc:Choice>
        <mc:Fallback xmlns="">
          <p:sp>
            <p:nvSpPr>
              <p:cNvPr id="5" name="직사각형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3003798"/>
                <a:ext cx="8640960" cy="374526"/>
              </a:xfrm>
              <a:prstGeom prst="rect">
                <a:avLst/>
              </a:prstGeom>
              <a:blipFill>
                <a:blip r:embed="rId2"/>
                <a:stretch>
                  <a:fillRect t="-8197" b="-2623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129581"/>
            <a:ext cx="7677536" cy="278407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9534" t="11988" r="6574" b="15185"/>
          <a:stretch/>
        </p:blipFill>
        <p:spPr>
          <a:xfrm>
            <a:off x="611560" y="3605412"/>
            <a:ext cx="6336704" cy="11376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6444208" y="1541825"/>
                <a:ext cx="230425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l-GR" altLang="ko-KR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𝜠</m:t>
                    </m:r>
                    <m:d>
                      <m:dPr>
                        <m:begChr m:val="["/>
                        <m:endChr m:val="]"/>
                        <m:ctrlP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𝒇</m:t>
                        </m:r>
                        <m:d>
                          <m:dPr>
                            <m:ctrlPr>
                              <a:rPr lang="en-US" altLang="ko-KR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𝑿</m:t>
                            </m:r>
                          </m:e>
                        </m:d>
                      </m:e>
                    </m:d>
                    <m:r>
                      <a:rPr lang="en-US" altLang="ko-KR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𝒇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l-GR" altLang="ko-KR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𝜠</m:t>
                    </m:r>
                  </m:oMath>
                </a14:m>
                <a:r>
                  <a:rPr lang="en-US" altLang="ko-KR" sz="2000" b="1" dirty="0"/>
                  <a:t>[X])</a:t>
                </a:r>
                <a:endParaRPr lang="ko-KR" altLang="en-US" sz="2000" b="1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4208" y="1541825"/>
                <a:ext cx="2304256" cy="400110"/>
              </a:xfrm>
              <a:prstGeom prst="rect">
                <a:avLst/>
              </a:prstGeom>
              <a:blipFill>
                <a:blip r:embed="rId5"/>
                <a:stretch>
                  <a:fillRect t="-9091" r="-265" b="-2575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53552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9534" t="11988" r="6574" b="15185"/>
          <a:stretch/>
        </p:blipFill>
        <p:spPr>
          <a:xfrm>
            <a:off x="251520" y="856332"/>
            <a:ext cx="6336704" cy="11376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834768" y="2283718"/>
                <a:ext cx="8280920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위 식에서 무한의 의미는 발산의 의미가 아니라 크게 만들겠다고 해석</a:t>
                </a:r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Real –image</a:t>
                </a:r>
                <a:r>
                  <a:rPr lang="ko-KR" altLang="en-US" dirty="0"/>
                  <a:t>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dirty="0"/>
                  <a:t>을 </a:t>
                </a:r>
                <a:r>
                  <a:rPr lang="en-US" altLang="ko-KR" dirty="0"/>
                  <a:t>(a)</a:t>
                </a:r>
                <a:r>
                  <a:rPr lang="ko-KR" altLang="en-US" dirty="0"/>
                  <a:t>처럼 크게 만들어 버리면 </a:t>
                </a:r>
                <a:r>
                  <a:rPr lang="en-US" altLang="ko-KR" dirty="0"/>
                  <a:t>LOSS </a:t>
                </a:r>
                <a:r>
                  <a:rPr lang="ko-KR" altLang="en-US" dirty="0"/>
                  <a:t>가 커진다는 의미</a:t>
                </a:r>
                <a:endParaRPr lang="en-US" altLang="ko-KR" dirty="0"/>
              </a:p>
              <a:p>
                <a:endParaRPr lang="en-US" altLang="ko-KR" dirty="0"/>
              </a:p>
              <a:p>
                <a:r>
                  <a:rPr lang="ko-KR" altLang="en-US" dirty="0"/>
                  <a:t>반대로 </a:t>
                </a:r>
                <a:r>
                  <a:rPr lang="en-US" altLang="ko-KR" dirty="0"/>
                  <a:t>(b)</a:t>
                </a:r>
                <a:r>
                  <a:rPr lang="ko-KR" altLang="en-US" dirty="0"/>
                  <a:t>는 </a:t>
                </a:r>
                <a:r>
                  <a:rPr lang="en-US" altLang="ko-KR" dirty="0"/>
                  <a:t>Real –image</a:t>
                </a:r>
                <a:r>
                  <a:rPr lang="ko-KR" altLang="en-US" dirty="0"/>
                  <a:t>의 </a:t>
                </a:r>
                <a:r>
                  <a:rPr lang="en-US" altLang="ko-KR" dirty="0"/>
                  <a:t>LOSS</a:t>
                </a:r>
                <a:r>
                  <a:rPr lang="ko-KR" altLang="en-US" dirty="0"/>
                  <a:t>를 줄이는 방식으로 학습 의미 </a:t>
                </a:r>
                <a:endParaRPr lang="en-US" altLang="ko-KR" dirty="0"/>
              </a:p>
              <a:p>
                <a:endParaRPr lang="en-US" altLang="ko-KR" dirty="0"/>
              </a:p>
              <a:p>
                <a:r>
                  <a:rPr lang="ko-KR" altLang="en-US" dirty="0"/>
                  <a:t>따라서 목적에 맞게 </a:t>
                </a:r>
                <a:r>
                  <a:rPr lang="en-US" altLang="ko-KR" dirty="0"/>
                  <a:t>(b) </a:t>
                </a:r>
                <a:r>
                  <a:rPr lang="ko-KR" altLang="en-US" dirty="0"/>
                  <a:t>방법으로 진행</a:t>
                </a:r>
                <a:r>
                  <a:rPr lang="en-US" altLang="ko-KR" dirty="0"/>
                  <a:t>!</a:t>
                </a:r>
                <a:br>
                  <a:rPr lang="en-US" altLang="ko-KR" dirty="0"/>
                </a:br>
                <a:br>
                  <a:rPr lang="en-US" altLang="ko-KR" dirty="0"/>
                </a:br>
                <a:r>
                  <a:rPr lang="en-US" altLang="ko-KR" dirty="0"/>
                  <a:t>But?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768" y="2283718"/>
                <a:ext cx="8280920" cy="2585323"/>
              </a:xfrm>
              <a:prstGeom prst="rect">
                <a:avLst/>
              </a:prstGeom>
              <a:blipFill>
                <a:blip r:embed="rId3"/>
                <a:stretch>
                  <a:fillRect l="-663" t="-1415" b="-283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611560" y="487000"/>
            <a:ext cx="4464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inf</a:t>
            </a:r>
            <a:r>
              <a:rPr lang="en-US" altLang="ko-KR" dirty="0"/>
              <a:t> </a:t>
            </a:r>
            <a:r>
              <a:rPr lang="ko-KR" altLang="en-US" dirty="0"/>
              <a:t>를 만족하는 방법은 </a:t>
            </a:r>
            <a:r>
              <a:rPr lang="en-US" altLang="ko-KR" dirty="0"/>
              <a:t>2</a:t>
            </a:r>
            <a:r>
              <a:rPr lang="ko-KR" altLang="en-US" dirty="0"/>
              <a:t>가지가 있다</a:t>
            </a:r>
            <a:r>
              <a:rPr lang="en-US" altLang="ko-KR" dirty="0"/>
              <a:t>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67426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5711"/>
            <a:ext cx="9144000" cy="21854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771550"/>
            <a:ext cx="8258175" cy="135255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975" y="410741"/>
            <a:ext cx="8020050" cy="5048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71800" y="4083918"/>
            <a:ext cx="3024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0 – </a:t>
            </a:r>
            <a:r>
              <a:rPr lang="ko-KR" altLang="en-US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무한 꼴이라 </a:t>
            </a:r>
            <a:r>
              <a:rPr lang="en-US" altLang="ko-KR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L_D</a:t>
            </a:r>
            <a:r>
              <a:rPr lang="ko-KR" altLang="en-US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가 음수가 됨</a:t>
            </a:r>
            <a:r>
              <a:rPr lang="en-US" altLang="ko-KR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  <a:endParaRPr lang="ko-KR" altLang="en-US" sz="16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493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95486"/>
            <a:ext cx="7632848" cy="4680521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6228184" y="3950062"/>
            <a:ext cx="208823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83568" y="4166086"/>
            <a:ext cx="7632848" cy="2058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44008" y="915566"/>
            <a:ext cx="403244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잘</a:t>
            </a:r>
            <a:r>
              <a:rPr lang="en-US" altLang="ko-KR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ko-KR" altLang="en-US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학습된 </a:t>
            </a:r>
            <a:r>
              <a:rPr lang="en-US" altLang="ko-KR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G</a:t>
            </a:r>
            <a:r>
              <a:rPr lang="ko-KR" altLang="en-US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는 진짜와 비슷한 사진을 만들어 낼 것</a:t>
            </a:r>
            <a:r>
              <a:rPr lang="en-US" altLang="ko-KR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.</a:t>
            </a:r>
          </a:p>
          <a:p>
            <a:r>
              <a:rPr lang="en-US" altLang="ko-KR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data</a:t>
            </a:r>
            <a:r>
              <a:rPr lang="ko-KR" altLang="en-US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의 분포가 일치하는 것처럼 </a:t>
            </a:r>
            <a:r>
              <a:rPr lang="en-US" altLang="ko-KR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Loss</a:t>
            </a:r>
            <a:r>
              <a:rPr lang="ko-KR" altLang="en-US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의 분포도 같아 질 것</a:t>
            </a:r>
            <a:r>
              <a:rPr lang="en-US" altLang="ko-KR" sz="13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.</a:t>
            </a:r>
            <a:endParaRPr lang="ko-KR" altLang="en-US" sz="13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25982" t="65836" r="24407" b="7061"/>
          <a:stretch/>
        </p:blipFill>
        <p:spPr>
          <a:xfrm>
            <a:off x="3131840" y="21215"/>
            <a:ext cx="4536504" cy="5923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99992" y="339502"/>
            <a:ext cx="302433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0 – 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무한 꼴이라 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L_D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가 음수가 됨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  <a:endParaRPr lang="ko-KR" altLang="en-US" sz="13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55923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3" y="195485"/>
            <a:ext cx="9060614" cy="4680521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6588224" y="3950062"/>
            <a:ext cx="2304256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79512" y="4166086"/>
            <a:ext cx="8712968" cy="2058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41693" y="555526"/>
            <a:ext cx="9060614" cy="2448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11560" y="987574"/>
                <a:ext cx="8136904" cy="15429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sz="1000" dirty="0"/>
              </a:p>
              <a:p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dirty="0"/>
                  <a:t>가 크거나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dirty="0"/>
                  <a:t> 가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작다는 의미는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학습이 안된다는 뜻</a:t>
                </a:r>
                <a:r>
                  <a:rPr lang="en-US" altLang="ko-KR" dirty="0"/>
                  <a:t>.</a:t>
                </a:r>
              </a:p>
              <a:p>
                <a:r>
                  <a:rPr lang="en-US" altLang="ko-KR" sz="1400" dirty="0">
                    <a:solidFill>
                      <a:schemeClr val="tx2">
                        <a:lumMod val="40000"/>
                        <a:lumOff val="60000"/>
                      </a:schemeClr>
                    </a:solidFill>
                  </a:rPr>
                  <a:t>(</a:t>
                </a:r>
                <a:r>
                  <a:rPr lang="ko-KR" altLang="en-US" sz="1400" dirty="0">
                    <a:solidFill>
                      <a:schemeClr val="tx2">
                        <a:lumMod val="40000"/>
                        <a:lumOff val="60000"/>
                      </a:schemeClr>
                    </a:solidFill>
                  </a:rPr>
                  <a:t>초기 </a:t>
                </a:r>
                <a:r>
                  <a:rPr lang="en-US" altLang="ko-KR" sz="1400" dirty="0">
                    <a:solidFill>
                      <a:schemeClr val="tx2">
                        <a:lumMod val="40000"/>
                        <a:lumOff val="60000"/>
                      </a:schemeClr>
                    </a:solidFill>
                  </a:rPr>
                  <a:t>G</a:t>
                </a:r>
                <a:r>
                  <a:rPr lang="ko-KR" altLang="en-US" sz="1400" dirty="0">
                    <a:solidFill>
                      <a:schemeClr val="tx2">
                        <a:lumMod val="40000"/>
                        <a:lumOff val="60000"/>
                      </a:schemeClr>
                    </a:solidFill>
                  </a:rPr>
                  <a:t> 성능은 너무 낮아 보정이 필요하다고 이해 할 수 있다</a:t>
                </a:r>
                <a:r>
                  <a:rPr lang="en-US" altLang="ko-KR" sz="1400" dirty="0">
                    <a:solidFill>
                      <a:schemeClr val="tx2">
                        <a:lumMod val="40000"/>
                        <a:lumOff val="60000"/>
                      </a:schemeClr>
                    </a:solidFill>
                  </a:rPr>
                  <a:t>.)</a:t>
                </a:r>
                <a:r>
                  <a:rPr lang="en-US" altLang="ko-KR" dirty="0"/>
                  <a:t> </a:t>
                </a:r>
              </a:p>
              <a:p>
                <a:endParaRPr lang="en-US" altLang="ko-KR" sz="1000" dirty="0"/>
              </a:p>
              <a:p>
                <a:r>
                  <a:rPr lang="ko-KR" altLang="en-US" dirty="0"/>
                  <a:t>따라서 학습의 평형</a:t>
                </a:r>
                <a:r>
                  <a:rPr lang="en-US" altLang="ko-KR" dirty="0"/>
                  <a:t>(</a:t>
                </a:r>
                <a:r>
                  <a:rPr lang="en-US" altLang="ko-KR" sz="2400" b="1" dirty="0"/>
                  <a:t>E</a:t>
                </a:r>
                <a:r>
                  <a:rPr lang="en-US" altLang="ko-KR" dirty="0"/>
                  <a:t>)</a:t>
                </a:r>
                <a:r>
                  <a:rPr lang="ko-KR" altLang="en-US" dirty="0"/>
                  <a:t>을 맞추어 주기 위해 </a:t>
                </a:r>
                <a14:m>
                  <m:oMath xmlns:m="http://schemas.openxmlformats.org/officeDocument/2006/math">
                    <m:r>
                      <a:rPr lang="ko-KR" altLang="en-US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ko-KR" altLang="en-US" dirty="0" err="1"/>
                  <a:t>를</a:t>
                </a:r>
                <a:r>
                  <a:rPr lang="ko-KR" altLang="en-US" dirty="0"/>
                  <a:t> 만들어 냄</a:t>
                </a:r>
                <a:endParaRPr lang="en-US" altLang="ko-KR" dirty="0"/>
              </a:p>
              <a:p>
                <a:r>
                  <a:rPr lang="en-US" altLang="ko-KR" sz="1400" dirty="0">
                    <a:solidFill>
                      <a:schemeClr val="tx2">
                        <a:lumMod val="40000"/>
                        <a:lumOff val="60000"/>
                      </a:schemeClr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ko-KR" altLang="en-US" sz="1400" i="1" smtClean="0"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𝛾</m:t>
                    </m:r>
                    <m:r>
                      <a:rPr lang="ko-KR" altLang="en-US" sz="1400" i="1"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가</m:t>
                    </m:r>
                  </m:oMath>
                </a14:m>
                <a:r>
                  <a:rPr lang="en-US" altLang="ko-KR" sz="1400" dirty="0">
                    <a:solidFill>
                      <a:schemeClr val="tx2">
                        <a:lumMod val="40000"/>
                        <a:lumOff val="60000"/>
                      </a:schemeClr>
                    </a:solidFill>
                  </a:rPr>
                  <a:t> </a:t>
                </a:r>
                <a:r>
                  <a:rPr lang="ko-KR" altLang="en-US" sz="1400" dirty="0">
                    <a:solidFill>
                      <a:schemeClr val="tx2">
                        <a:lumMod val="40000"/>
                        <a:lumOff val="60000"/>
                      </a:schemeClr>
                    </a:solidFill>
                  </a:rPr>
                  <a:t>작으면 생성된 이미지의 다양성이 줄어든다</a:t>
                </a:r>
                <a:r>
                  <a:rPr lang="en-US" altLang="ko-KR" sz="1400" dirty="0">
                    <a:solidFill>
                      <a:schemeClr val="tx2">
                        <a:lumMod val="40000"/>
                        <a:lumOff val="60000"/>
                      </a:schemeClr>
                    </a:solidFill>
                  </a:rPr>
                  <a:t>.)</a:t>
                </a:r>
                <a:r>
                  <a:rPr lang="en-US" altLang="ko-KR" sz="1400" dirty="0"/>
                  <a:t> 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987574"/>
                <a:ext cx="8136904" cy="1542923"/>
              </a:xfrm>
              <a:prstGeom prst="rect">
                <a:avLst/>
              </a:prstGeom>
              <a:blipFill>
                <a:blip r:embed="rId3"/>
                <a:stretch>
                  <a:fillRect l="-599" b="-316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직사각형 8"/>
          <p:cNvSpPr/>
          <p:nvPr/>
        </p:nvSpPr>
        <p:spPr>
          <a:xfrm>
            <a:off x="251520" y="3723878"/>
            <a:ext cx="5976664" cy="406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79512" y="2847295"/>
                <a:ext cx="3888432" cy="1092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0 </a:t>
                </a:r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과 </a:t>
                </a:r>
                <a:r>
                  <a:rPr lang="en-US" altLang="ko-KR" sz="1300" dirty="0" err="1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inf</a:t>
                </a:r>
                <a:r>
                  <a:rPr lang="en-US" altLang="ko-KR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 </a:t>
                </a:r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사이의 평형을 맞춰 주기 위해 </a:t>
                </a:r>
                <a14:m>
                  <m:oMath xmlns:m="http://schemas.openxmlformats.org/officeDocument/2006/math">
                    <m:r>
                      <a:rPr lang="ko-KR" altLang="en-US" sz="1300" i="1" smtClean="0">
                        <a:latin typeface="Cambria Math" panose="02040503050406030204" pitchFamily="18" charset="0"/>
                        <a:ea typeface="12롯데마트드림Bold" panose="02020603020101020101" pitchFamily="18" charset="-127"/>
                      </a:rPr>
                      <m:t>𝛾</m:t>
                    </m:r>
                  </m:oMath>
                </a14:m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를 도입한다</a:t>
                </a:r>
                <a:r>
                  <a:rPr lang="en-US" altLang="ko-KR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. </a:t>
                </a:r>
              </a:p>
              <a:p>
                <a:endParaRPr lang="en-US" altLang="ko-KR" sz="1300" dirty="0"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  <a:p>
                <a14:m>
                  <m:oMath xmlns:m="http://schemas.openxmlformats.org/officeDocument/2006/math">
                    <m:r>
                      <a:rPr lang="ko-KR" altLang="en-US" sz="1300" i="1">
                        <a:latin typeface="Cambria Math" panose="02040503050406030204" pitchFamily="18" charset="0"/>
                        <a:ea typeface="12롯데마트드림Bold" panose="02020603020101020101" pitchFamily="18" charset="-127"/>
                      </a:rPr>
                      <m:t>𝛾</m:t>
                    </m:r>
                    <m:r>
                      <a:rPr lang="en-US" altLang="ko-KR" sz="1300" b="0" i="1" smtClean="0">
                        <a:latin typeface="Cambria Math" panose="02040503050406030204" pitchFamily="18" charset="0"/>
                        <a:ea typeface="12롯데마트드림Bold" panose="02020603020101020101" pitchFamily="18" charset="-127"/>
                      </a:rPr>
                      <m:t>(0~1)</m:t>
                    </m:r>
                    <m:r>
                      <a:rPr lang="ko-KR" altLang="en-US" sz="1300" i="1" smtClean="0">
                        <a:latin typeface="Cambria Math" panose="02040503050406030204" pitchFamily="18" charset="0"/>
                        <a:ea typeface="12롯데마트드림Bold" panose="02020603020101020101" pitchFamily="18" charset="-127"/>
                      </a:rPr>
                      <m:t>가</m:t>
                    </m:r>
                  </m:oMath>
                </a14:m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 작다는 의미는 </a:t>
                </a:r>
                <a:r>
                  <a:rPr lang="en-US" altLang="ko-KR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x</a:t>
                </a:r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를 </a:t>
                </a:r>
                <a:r>
                  <a:rPr lang="ko-KR" altLang="en-US" sz="1300" dirty="0" err="1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오토인코딩하는데</a:t>
                </a:r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 더 </a:t>
                </a:r>
                <a:endParaRPr lang="en-US" altLang="ko-KR" sz="1300" dirty="0"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  <a:p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신경을 쓴다는 의미</a:t>
                </a:r>
                <a:r>
                  <a:rPr lang="en-US" altLang="ko-KR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.</a:t>
                </a:r>
                <a:r>
                  <a:rPr lang="en-US" altLang="ko-KR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  <a:sym typeface="Wingdings" panose="05000000000000000000" pitchFamily="2" charset="2"/>
                  </a:rPr>
                  <a:t> </a:t>
                </a:r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  <a:sym typeface="Wingdings" panose="05000000000000000000" pitchFamily="2" charset="2"/>
                  </a:rPr>
                  <a:t>노이즈에서 생겨난 </a:t>
                </a:r>
                <a:r>
                  <a:rPr lang="en-US" altLang="ko-KR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  <a:sym typeface="Wingdings" panose="05000000000000000000" pitchFamily="2" charset="2"/>
                  </a:rPr>
                  <a:t>G(z)</a:t>
                </a:r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  <a:sym typeface="Wingdings" panose="05000000000000000000" pitchFamily="2" charset="2"/>
                  </a:rPr>
                  <a:t>이미지를 신경 안쓰고 </a:t>
                </a:r>
                <a:r>
                  <a:rPr lang="en-US" altLang="ko-KR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  <a:sym typeface="Wingdings" panose="05000000000000000000" pitchFamily="2" charset="2"/>
                  </a:rPr>
                  <a:t>L(x)</a:t>
                </a:r>
                <a:r>
                  <a:rPr lang="ko-KR" altLang="en-US" sz="1300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  <a:sym typeface="Wingdings" panose="05000000000000000000" pitchFamily="2" charset="2"/>
                  </a:rPr>
                  <a:t>를 중점으로 학습하겠다는 의미</a:t>
                </a:r>
                <a:endParaRPr lang="ko-KR" altLang="en-US" sz="1300" dirty="0"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512" y="2847295"/>
                <a:ext cx="3888432" cy="1092607"/>
              </a:xfrm>
              <a:prstGeom prst="rect">
                <a:avLst/>
              </a:prstGeom>
              <a:blipFill>
                <a:blip r:embed="rId4"/>
                <a:stretch>
                  <a:fillRect l="-157" t="-559" b="-446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03682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41693" y="555526"/>
            <a:ext cx="9060614" cy="2448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2" y="771550"/>
            <a:ext cx="9144000" cy="381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24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971600" y="-548006"/>
            <a:ext cx="9217024" cy="1491630"/>
          </a:xfrm>
          <a:prstGeom prst="roundRect">
            <a:avLst>
              <a:gd name="adj" fmla="val 328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403648" y="541504"/>
            <a:ext cx="4824536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U</a:t>
            </a:r>
            <a:r>
              <a:rPr lang="en-US" altLang="ko-KR" sz="18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nit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01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ㅣ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Preliminary-Manifold</a:t>
            </a:r>
            <a:endParaRPr lang="ko-KR" altLang="en-US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08520" y="1131590"/>
            <a:ext cx="9289032" cy="3600400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2463472" y="2591882"/>
            <a:ext cx="7077080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28 x 28 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이미지는 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784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차원이라고 알고 있다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</a:p>
          <a:p>
            <a:endParaRPr lang="en-US" altLang="ko-KR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  <a:p>
            <a:r>
              <a:rPr lang="ko-KR" altLang="en-US" sz="1600" b="1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a옛날목욕탕L" pitchFamily="18" charset="-127"/>
                <a:ea typeface="a옛날목욕탕L" pitchFamily="18" charset="-127"/>
              </a:rPr>
              <a:t>하지만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784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차원에서 랜덤으로 뽑으면 이런 이미지가 항상 나올 수 있을까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?</a:t>
            </a:r>
          </a:p>
          <a:p>
            <a:endParaRPr lang="en-US" altLang="ko-KR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  <a:p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사람이 읽을 수 있는 이미지는 고차원의 데이터라도 </a:t>
            </a:r>
            <a:endParaRPr lang="en-US" altLang="ko-KR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  <a:p>
            <a:endParaRPr lang="en-US" altLang="ko-KR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  <a:p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아주 작은 차원에 몰려 있다는 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Manifold 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가정을 따른다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</a:p>
        </p:txBody>
      </p:sp>
      <p:cxnSp>
        <p:nvCxnSpPr>
          <p:cNvPr id="19" name="직선 연결선 18"/>
          <p:cNvCxnSpPr/>
          <p:nvPr/>
        </p:nvCxnSpPr>
        <p:spPr>
          <a:xfrm>
            <a:off x="6804248" y="2571750"/>
            <a:ext cx="0" cy="2880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032" name="Picture 8" descr="mnist_complete_zero.png (495×497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591723"/>
            <a:ext cx="2525911" cy="253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23755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237"/>
            <a:ext cx="9144000" cy="35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6395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b="35486"/>
          <a:stretch/>
        </p:blipFill>
        <p:spPr>
          <a:xfrm>
            <a:off x="14808" y="141001"/>
            <a:ext cx="9144000" cy="264677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t="73086"/>
          <a:stretch/>
        </p:blipFill>
        <p:spPr>
          <a:xfrm>
            <a:off x="47364" y="2774792"/>
            <a:ext cx="9144000" cy="110416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35696" y="3723878"/>
            <a:ext cx="6912768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왜 성립하는지 잘 모르겠지만</a:t>
            </a:r>
            <a:r>
              <a:rPr lang="en-US" altLang="ko-KR" sz="1300" dirty="0"/>
              <a:t>… </a:t>
            </a:r>
            <a:r>
              <a:rPr lang="ko-KR" altLang="en-US" sz="1300" dirty="0"/>
              <a:t>글로벌 </a:t>
            </a:r>
            <a:r>
              <a:rPr lang="ko-KR" altLang="en-US" sz="1300" dirty="0" err="1"/>
              <a:t>매져</a:t>
            </a:r>
            <a:r>
              <a:rPr lang="ko-KR" altLang="en-US" sz="1300" dirty="0"/>
              <a:t> </a:t>
            </a:r>
            <a:r>
              <a:rPr lang="en-US" altLang="ko-KR" sz="1300" dirty="0"/>
              <a:t>M</a:t>
            </a:r>
            <a:r>
              <a:rPr lang="ko-KR" altLang="en-US" sz="1300" dirty="0"/>
              <a:t>을 이용하면 이미지의 </a:t>
            </a:r>
            <a:r>
              <a:rPr lang="en-US" altLang="ko-KR" sz="1300" dirty="0"/>
              <a:t>mode </a:t>
            </a:r>
            <a:r>
              <a:rPr lang="en-US" altLang="ko-KR" sz="1300" dirty="0" err="1"/>
              <a:t>collapese</a:t>
            </a:r>
            <a:r>
              <a:rPr lang="ko-KR" altLang="en-US" sz="1300" dirty="0"/>
              <a:t>가 일어 났는지 알 수 있다고 해요</a:t>
            </a:r>
            <a:r>
              <a:rPr lang="en-US" altLang="ko-KR" sz="1300" dirty="0"/>
              <a:t>.</a:t>
            </a:r>
          </a:p>
          <a:p>
            <a:r>
              <a:rPr lang="ko-KR" altLang="en-US" sz="1300" dirty="0"/>
              <a:t>또는 학습이 끝난 건지도 알 수 있다고 합니다</a:t>
            </a:r>
            <a:r>
              <a:rPr lang="en-US" altLang="ko-KR" sz="1300" dirty="0"/>
              <a:t>.</a:t>
            </a:r>
            <a:endParaRPr lang="ko-KR" altLang="en-US" sz="1300" dirty="0"/>
          </a:p>
        </p:txBody>
      </p:sp>
    </p:spTree>
    <p:extLst>
      <p:ext uri="{BB962C8B-B14F-4D97-AF65-F5344CB8AC3E}">
        <p14:creationId xmlns:p14="http://schemas.microsoft.com/office/powerpoint/2010/main" val="7040189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b="35486"/>
          <a:stretch/>
        </p:blipFill>
        <p:spPr>
          <a:xfrm>
            <a:off x="14808" y="141001"/>
            <a:ext cx="9144000" cy="264677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t="73086"/>
          <a:stretch/>
        </p:blipFill>
        <p:spPr>
          <a:xfrm>
            <a:off x="47364" y="2774792"/>
            <a:ext cx="9144000" cy="110416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9514"/>
            <a:ext cx="9144000" cy="394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542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3906"/>
            <a:ext cx="9144000" cy="291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9852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23478"/>
            <a:ext cx="6931868" cy="48760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8792" y="2069038"/>
            <a:ext cx="102444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b="1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양 끝단은 </a:t>
            </a:r>
            <a:r>
              <a:rPr lang="en-US" altLang="ko-KR" sz="1300" b="1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real </a:t>
            </a:r>
            <a:r>
              <a:rPr lang="ko-KR" altLang="en-US" sz="1300" b="1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이미지 </a:t>
            </a:r>
          </a:p>
        </p:txBody>
      </p:sp>
    </p:spTree>
    <p:extLst>
      <p:ext uri="{BB962C8B-B14F-4D97-AF65-F5344CB8AC3E}">
        <p14:creationId xmlns:p14="http://schemas.microsoft.com/office/powerpoint/2010/main" val="1060881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488804" y="483518"/>
            <a:ext cx="4259168" cy="3545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299700" y="483518"/>
            <a:ext cx="2448272" cy="3475680"/>
            <a:chOff x="2275364" y="915566"/>
            <a:chExt cx="2448272" cy="3475680"/>
          </a:xfrm>
        </p:grpSpPr>
        <p:sp>
          <p:nvSpPr>
            <p:cNvPr id="4" name="직사각형 3"/>
            <p:cNvSpPr/>
            <p:nvPr/>
          </p:nvSpPr>
          <p:spPr>
            <a:xfrm>
              <a:off x="2275364" y="915566"/>
              <a:ext cx="2448272" cy="223224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사다리꼴 4"/>
            <p:cNvSpPr/>
            <p:nvPr/>
          </p:nvSpPr>
          <p:spPr>
            <a:xfrm rot="11700000">
              <a:off x="3841153" y="3023094"/>
              <a:ext cx="720080" cy="1368152"/>
            </a:xfrm>
            <a:prstGeom prst="trapezoid">
              <a:avLst>
                <a:gd name="adj" fmla="val 3604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제목 1"/>
          <p:cNvSpPr txBox="1">
            <a:spLocks/>
          </p:cNvSpPr>
          <p:nvPr/>
        </p:nvSpPr>
        <p:spPr>
          <a:xfrm>
            <a:off x="5515724" y="314243"/>
            <a:ext cx="2603056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600" spc="-3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Q </a:t>
            </a:r>
            <a:r>
              <a:rPr lang="en-US" altLang="ko-KR" sz="4800" spc="-3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&amp;</a:t>
            </a:r>
            <a:r>
              <a:rPr lang="en-US" altLang="ko-KR" sz="6600" spc="-3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A</a:t>
            </a:r>
            <a:endParaRPr lang="ko-KR" altLang="en-US" sz="6600" spc="-3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3452036" y="3683193"/>
            <a:ext cx="3238128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600" spc="-15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들어주셔서 감사합니다</a:t>
            </a:r>
            <a:r>
              <a:rPr lang="en-US" altLang="ko-KR" sz="1600" spc="-15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.</a:t>
            </a:r>
            <a:endParaRPr lang="ko-KR" altLang="en-US" sz="1600" spc="-15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3563888" y="627534"/>
            <a:ext cx="3238128" cy="2088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500" spc="-15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이제 </a:t>
            </a:r>
            <a:endParaRPr lang="en-US" altLang="ko-KR" sz="3500" spc="-15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l"/>
            <a:r>
              <a:rPr lang="en-US" altLang="ko-KR" sz="3500" spc="-15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CODE!!</a:t>
            </a:r>
            <a:endParaRPr lang="ko-KR" altLang="en-US" sz="3500" spc="-15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2023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121" y="608473"/>
            <a:ext cx="714375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218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421" y="927561"/>
            <a:ext cx="539115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2379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08520" y="123479"/>
            <a:ext cx="9289032" cy="4846664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2" y="1518"/>
            <a:ext cx="5948496" cy="51435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600" y="870411"/>
            <a:ext cx="260985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967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971600" y="-540060"/>
            <a:ext cx="9217024" cy="1491630"/>
          </a:xfrm>
          <a:prstGeom prst="roundRect">
            <a:avLst>
              <a:gd name="adj" fmla="val 328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403648" y="541504"/>
            <a:ext cx="4824536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U</a:t>
            </a:r>
            <a:r>
              <a:rPr lang="en-US" altLang="ko-KR" sz="18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nit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01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ㅣ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Preliminary</a:t>
            </a:r>
            <a:r>
              <a:rPr lang="en-US" altLang="ko-KR" sz="14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-Manifold</a:t>
            </a:r>
            <a:endParaRPr lang="ko-KR" altLang="en-US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08520" y="1131590"/>
            <a:ext cx="9289032" cy="3600400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2463472" y="2591882"/>
            <a:ext cx="7077080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28 x 28 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이미지는 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784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차원이라고 알고 있다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</a:p>
          <a:p>
            <a:endParaRPr lang="en-US" altLang="ko-KR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  <a:p>
            <a:r>
              <a:rPr lang="ko-KR" altLang="en-US" sz="1600" b="1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a옛날목욕탕L" pitchFamily="18" charset="-127"/>
                <a:ea typeface="a옛날목욕탕L" pitchFamily="18" charset="-127"/>
              </a:rPr>
              <a:t>하지만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784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차원에서 랜덤으로 뽑으면 이런 이미지가 항상 나올 수 있을까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?</a:t>
            </a:r>
          </a:p>
          <a:p>
            <a:endParaRPr lang="en-US" altLang="ko-KR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  <a:p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사람이 읽을 수 있는 이미지는 고차원의 데이터라도 </a:t>
            </a:r>
            <a:endParaRPr lang="en-US" altLang="ko-KR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  <a:p>
            <a:endParaRPr lang="en-US" altLang="ko-KR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  <a:p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아주 작은 차원에 몰려 있다는 </a:t>
            </a:r>
            <a:r>
              <a:rPr lang="en-US" altLang="ko-KR" sz="1600" b="1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latin typeface="a옛날목욕탕L" pitchFamily="18" charset="-127"/>
                <a:ea typeface="a옛날목욕탕L" pitchFamily="18" charset="-127"/>
              </a:rPr>
              <a:t>Manifold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가정을 따른다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</a:p>
        </p:txBody>
      </p:sp>
      <p:cxnSp>
        <p:nvCxnSpPr>
          <p:cNvPr id="19" name="직선 연결선 18"/>
          <p:cNvCxnSpPr/>
          <p:nvPr/>
        </p:nvCxnSpPr>
        <p:spPr>
          <a:xfrm>
            <a:off x="6804248" y="2571750"/>
            <a:ext cx="0" cy="2880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032" name="Picture 8" descr="mnist_complete_zero.png (495×497)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414" y="2096412"/>
            <a:ext cx="1342371" cy="134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http://rosinality.ncity.net/lib/exe/fetch.php?media=thoughts:rose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4603" y="2093017"/>
            <a:ext cx="1346400" cy="134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840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971600" y="-540060"/>
            <a:ext cx="9217024" cy="1491630"/>
          </a:xfrm>
          <a:prstGeom prst="roundRect">
            <a:avLst>
              <a:gd name="adj" fmla="val 328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403648" y="541504"/>
            <a:ext cx="4824536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U</a:t>
            </a:r>
            <a:r>
              <a:rPr lang="en-US" altLang="ko-KR" sz="18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nit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01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ㅣ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Preliminary</a:t>
            </a:r>
            <a:r>
              <a:rPr lang="en-US" altLang="ko-KR" sz="14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-Manifold</a:t>
            </a:r>
            <a:endParaRPr lang="ko-KR" altLang="en-US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08520" y="1131590"/>
            <a:ext cx="9289032" cy="3600400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/>
          <p:cNvCxnSpPr/>
          <p:nvPr/>
        </p:nvCxnSpPr>
        <p:spPr>
          <a:xfrm>
            <a:off x="6804248" y="2571750"/>
            <a:ext cx="0" cy="2880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16" name="제목 1"/>
          <p:cNvSpPr txBox="1">
            <a:spLocks/>
          </p:cNvSpPr>
          <p:nvPr/>
        </p:nvSpPr>
        <p:spPr>
          <a:xfrm>
            <a:off x="-396552" y="1167036"/>
            <a:ext cx="2520280" cy="4882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b="1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latin typeface="a옛날목욕탕L" pitchFamily="18" charset="-127"/>
                <a:ea typeface="a옛날목욕탕L" pitchFamily="18" charset="-127"/>
              </a:rPr>
              <a:t>Manifold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가정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1759624"/>
            <a:ext cx="3773692" cy="236395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1651" y="1759624"/>
            <a:ext cx="4005193" cy="24462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35896" y="4295373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HDBSCAN</a:t>
            </a:r>
            <a:r>
              <a:rPr lang="ko-KR" altLang="en-US" dirty="0"/>
              <a:t>의 예시    </a:t>
            </a:r>
            <a:r>
              <a:rPr lang="en-US" altLang="ko-KR" dirty="0"/>
              <a:t>(K-means)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8877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971600" y="-540060"/>
            <a:ext cx="9217024" cy="1491630"/>
          </a:xfrm>
          <a:prstGeom prst="roundRect">
            <a:avLst>
              <a:gd name="adj" fmla="val 328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403648" y="541504"/>
            <a:ext cx="4824536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U</a:t>
            </a:r>
            <a:r>
              <a:rPr lang="en-US" altLang="ko-KR" sz="18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nit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01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ㅣ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Preliminary</a:t>
            </a:r>
            <a:r>
              <a:rPr lang="en-US" altLang="ko-KR" sz="14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-Manifold</a:t>
            </a:r>
            <a:endParaRPr lang="ko-KR" altLang="en-US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08520" y="1131590"/>
            <a:ext cx="9289032" cy="3600400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/>
          <p:cNvCxnSpPr/>
          <p:nvPr/>
        </p:nvCxnSpPr>
        <p:spPr>
          <a:xfrm>
            <a:off x="6804248" y="2571750"/>
            <a:ext cx="0" cy="2880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16" name="제목 1"/>
          <p:cNvSpPr txBox="1">
            <a:spLocks/>
          </p:cNvSpPr>
          <p:nvPr/>
        </p:nvSpPr>
        <p:spPr>
          <a:xfrm>
            <a:off x="-396552" y="1167036"/>
            <a:ext cx="2520280" cy="4882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b="1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latin typeface="a옛날목욕탕L" pitchFamily="18" charset="-127"/>
                <a:ea typeface="a옛날목욕탕L" pitchFamily="18" charset="-127"/>
              </a:rPr>
              <a:t>Manifold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가정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1759624"/>
            <a:ext cx="3773692" cy="236395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1651" y="1759624"/>
            <a:ext cx="4005193" cy="24462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35896" y="4295373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HDBSCAN</a:t>
            </a:r>
            <a:r>
              <a:rPr lang="ko-KR" altLang="en-US" dirty="0"/>
              <a:t>의 예시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3284" y="1775058"/>
            <a:ext cx="4133560" cy="243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20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971600" y="-540060"/>
            <a:ext cx="9217024" cy="1491630"/>
          </a:xfrm>
          <a:prstGeom prst="roundRect">
            <a:avLst>
              <a:gd name="adj" fmla="val 328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403648" y="541504"/>
            <a:ext cx="4824536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U</a:t>
            </a:r>
            <a:r>
              <a:rPr lang="en-US" altLang="ko-KR" sz="18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nit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01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ㅣ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Preliminary</a:t>
            </a:r>
            <a:r>
              <a:rPr lang="en-US" altLang="ko-KR" sz="14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-Manifold</a:t>
            </a:r>
            <a:endParaRPr lang="ko-KR" altLang="en-US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08520" y="1131590"/>
            <a:ext cx="9289032" cy="3600400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/>
          <p:cNvCxnSpPr/>
          <p:nvPr/>
        </p:nvCxnSpPr>
        <p:spPr>
          <a:xfrm>
            <a:off x="6804248" y="2571750"/>
            <a:ext cx="0" cy="2880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16" name="제목 1"/>
          <p:cNvSpPr txBox="1">
            <a:spLocks/>
          </p:cNvSpPr>
          <p:nvPr/>
        </p:nvSpPr>
        <p:spPr>
          <a:xfrm>
            <a:off x="-396552" y="1167036"/>
            <a:ext cx="2520280" cy="4882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b="1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latin typeface="a옛날목욕탕L" pitchFamily="18" charset="-127"/>
                <a:ea typeface="a옛날목욕탕L" pitchFamily="18" charset="-127"/>
              </a:rPr>
              <a:t>Manifold</a:t>
            </a:r>
            <a:r>
              <a:rPr lang="en-US" altLang="ko-KR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옛날목욕탕L" pitchFamily="18" charset="-127"/>
                <a:ea typeface="a옛날목욕탕L" pitchFamily="18" charset="-127"/>
              </a:rPr>
              <a:t>가정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/>
          <a:srcRect l="13122" t="14802"/>
          <a:stretch/>
        </p:blipFill>
        <p:spPr>
          <a:xfrm>
            <a:off x="323528" y="1835341"/>
            <a:ext cx="3783127" cy="23526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83969" y="1655321"/>
            <a:ext cx="4431436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회귀분석에서 더미변수를 넣었을 때 쉽게 볼 수 있는 그림이다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 </a:t>
            </a:r>
          </a:p>
          <a:p>
            <a:endParaRPr lang="en-US" altLang="ko-KR" sz="13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여기서 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A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와 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B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는 같은 집단에 속하지만 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A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와 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B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보다는 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B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와 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C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의 거리가 더 가깝다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 </a:t>
            </a:r>
          </a:p>
          <a:p>
            <a:endParaRPr lang="en-US" altLang="ko-KR" sz="13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이런 사례는 아주 흔하게 발생하는 것인 것이다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 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흔하게 발생하는 것 이상으로 아주 중요한 현상이라고 할 수 있다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  <a:p>
            <a:endParaRPr lang="en-US" altLang="ko-KR" sz="13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이와 같이 서로 유사한 점들이 이루는 클러스터 혹은 그룹을 흔히 </a:t>
            </a:r>
            <a:r>
              <a:rPr lang="ko-KR" altLang="en-US" sz="1300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매니폴드라고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부르고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현실의 많은 데이터가 실은 이러한 </a:t>
            </a:r>
            <a:r>
              <a:rPr lang="ko-KR" altLang="en-US" sz="1300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매니폴드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위에 있다는 가정을 </a:t>
            </a:r>
            <a:r>
              <a:rPr lang="ko-KR" altLang="en-US" sz="1300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매니폴드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가정이라고 부른다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  <a:p>
            <a:endParaRPr lang="en-US" altLang="ko-KR" sz="13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-</a:t>
            </a:r>
            <a:r>
              <a:rPr lang="en-US" altLang="ko-KR" sz="1300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InfoGan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</a:t>
            </a:r>
            <a:r>
              <a:rPr lang="en-US" altLang="ko-KR" sz="1300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C_Gan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 작동되는 이유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?</a:t>
            </a:r>
          </a:p>
          <a:p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같은 색 위에 있는 점들이 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G(.)</a:t>
            </a:r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로 학습한 결과 같음</a:t>
            </a:r>
            <a:r>
              <a:rPr lang="en-US" altLang="ko-KR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  <a:endParaRPr lang="ko-KR" altLang="en-US" sz="13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5819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971600" y="-540060"/>
            <a:ext cx="9217024" cy="1491630"/>
          </a:xfrm>
          <a:prstGeom prst="roundRect">
            <a:avLst>
              <a:gd name="adj" fmla="val 328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403648" y="541504"/>
            <a:ext cx="4824536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U</a:t>
            </a:r>
            <a:r>
              <a:rPr lang="en-US" altLang="ko-KR" sz="18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nit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01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ㅣ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Preliminary</a:t>
            </a:r>
            <a:r>
              <a:rPr lang="en-US" altLang="ko-KR" sz="14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-Manifold</a:t>
            </a:r>
            <a:endParaRPr lang="ko-KR" altLang="en-US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08520" y="1131590"/>
            <a:ext cx="9289032" cy="3600400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1213480" y="2285998"/>
            <a:ext cx="7077080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6804248" y="2571750"/>
            <a:ext cx="0" cy="2880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028" name="Picture 4" descr="fig-ch06_07_02.jpg (487×250)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2" r="2724" b="6300"/>
          <a:stretch/>
        </p:blipFill>
        <p:spPr bwMode="auto">
          <a:xfrm>
            <a:off x="899592" y="1763724"/>
            <a:ext cx="7390968" cy="296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http://rosinality.ncity.net/lib/exe/fetch.php?media=thoughts:rose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4603" y="2093017"/>
            <a:ext cx="1346400" cy="134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직선 화살표 연결선 2"/>
          <p:cNvCxnSpPr>
            <a:stCxn id="16" idx="2"/>
          </p:cNvCxnSpPr>
          <p:nvPr/>
        </p:nvCxnSpPr>
        <p:spPr>
          <a:xfrm>
            <a:off x="2437803" y="3439417"/>
            <a:ext cx="1846165" cy="1004541"/>
          </a:xfrm>
          <a:prstGeom prst="straightConnector1">
            <a:avLst/>
          </a:prstGeom>
          <a:ln w="539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8" descr="mnist_complete_zero.png (495×497)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957981"/>
            <a:ext cx="1342371" cy="134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직선 화살표 연결선 20"/>
          <p:cNvCxnSpPr>
            <a:stCxn id="20" idx="2"/>
          </p:cNvCxnSpPr>
          <p:nvPr/>
        </p:nvCxnSpPr>
        <p:spPr>
          <a:xfrm flipH="1">
            <a:off x="7508732" y="3305776"/>
            <a:ext cx="470758" cy="1354206"/>
          </a:xfrm>
          <a:prstGeom prst="straightConnector1">
            <a:avLst/>
          </a:prstGeom>
          <a:ln w="539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16559" y="1582404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몰려 있는 이미지를 찾는 것이 </a:t>
            </a:r>
            <a:r>
              <a:rPr lang="en-US" altLang="ko-KR" b="1" dirty="0"/>
              <a:t>G</a:t>
            </a:r>
            <a:r>
              <a:rPr lang="ko-KR" altLang="en-US" b="1" dirty="0"/>
              <a:t>의 목표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6"/>
          <a:srcRect l="4701" t="5399" r="5708" b="5464"/>
          <a:stretch/>
        </p:blipFill>
        <p:spPr>
          <a:xfrm>
            <a:off x="4283967" y="2699853"/>
            <a:ext cx="2864649" cy="159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02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971600" y="-540060"/>
            <a:ext cx="9217024" cy="1491630"/>
          </a:xfrm>
          <a:prstGeom prst="roundRect">
            <a:avLst>
              <a:gd name="adj" fmla="val 328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403648" y="541504"/>
            <a:ext cx="4824536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U</a:t>
            </a:r>
            <a:r>
              <a:rPr lang="en-US" altLang="ko-KR" sz="18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nit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en-US" altLang="ko-KR" sz="16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01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600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ㅣ</a:t>
            </a:r>
            <a:r>
              <a:rPr lang="en-US" altLang="ko-KR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 </a:t>
            </a:r>
            <a:r>
              <a:rPr lang="en-US" altLang="ko-KR" sz="1600" spc="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Preliminary-MLE</a:t>
            </a:r>
            <a:endParaRPr lang="ko-KR" altLang="en-US" sz="1050" spc="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08520" y="1131590"/>
            <a:ext cx="9289032" cy="3600400"/>
          </a:xfrm>
          <a:prstGeom prst="rect">
            <a:avLst/>
          </a:prstGeom>
          <a:noFill/>
          <a:ln w="12700">
            <a:solidFill>
              <a:srgbClr val="3B1B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1213480" y="2285998"/>
            <a:ext cx="7077080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1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6804248" y="2571750"/>
            <a:ext cx="0" cy="2880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/>
          <p:cNvSpPr txBox="1">
            <a:spLocks/>
          </p:cNvSpPr>
          <p:nvPr/>
        </p:nvSpPr>
        <p:spPr>
          <a:xfrm>
            <a:off x="-1143268" y="1500272"/>
            <a:ext cx="5640752" cy="345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spc="-15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a옛날목욕탕M" pitchFamily="18" charset="-127"/>
                <a:ea typeface="a옛날목욕탕M" pitchFamily="18" charset="-127"/>
              </a:rPr>
              <a:t>BEGAN ?</a:t>
            </a:r>
            <a:endParaRPr lang="ko-KR" altLang="en-US" sz="3600" spc="-15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effectLst>
                <a:reflection blurRad="6350" stA="55000" endA="300" endPos="45500" dir="5400000" sy="-100000" algn="bl" rotWithShape="0"/>
              </a:effectLst>
              <a:latin typeface="a옛날목욕탕M" pitchFamily="18" charset="-127"/>
              <a:ea typeface="a옛날목욕탕M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8215339" y="4943445"/>
            <a:ext cx="928661" cy="200073"/>
            <a:chOff x="8215339" y="4943445"/>
            <a:chExt cx="928661" cy="200073"/>
          </a:xfrm>
        </p:grpSpPr>
        <p:pic>
          <p:nvPicPr>
            <p:cNvPr id="12" name="Picture 2" descr="C:\Users\SHIN\Desktop\copyright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8215339" y="4970161"/>
              <a:ext cx="500066" cy="173357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8667588" y="4943445"/>
              <a:ext cx="476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bg1">
                      <a:lumMod val="65000"/>
                    </a:schemeClr>
                  </a:solidFill>
                </a:rPr>
                <a:t>ToBig’s</a:t>
              </a:r>
              <a:endParaRPr lang="ko-KR" altLang="en-US" sz="7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751142" y="2211710"/>
                <a:ext cx="6022816" cy="21639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결국엔 생성모형 중 하나</a:t>
                </a:r>
                <a:r>
                  <a:rPr lang="en-US" altLang="ko-KR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.</a:t>
                </a:r>
              </a:p>
              <a:p>
                <a:endParaRPr lang="en-US" altLang="ko-KR" dirty="0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  <a:p>
                <a:r>
                  <a:rPr lang="ko-KR" altLang="en-US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전통적으로 확률분포를 학습하는 것은 </a:t>
                </a:r>
                <a:r>
                  <a:rPr lang="en-US" altLang="ko-KR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MLE</a:t>
                </a:r>
                <a:r>
                  <a:rPr lang="ko-KR" altLang="en-US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가 담당했다</a:t>
                </a:r>
                <a:r>
                  <a:rPr lang="en-US" altLang="ko-KR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.</a:t>
                </a:r>
              </a:p>
              <a:p>
                <a:endParaRPr lang="en-US" altLang="ko-KR" sz="600" dirty="0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ko-KR" i="1" smtClean="0">
                              <a:latin typeface="Cambria Math" panose="02040503050406030204" pitchFamily="18" charset="0"/>
                              <a:ea typeface="a옛날목욕탕L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ko-KR" i="0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ko-KR" altLang="en-US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altLang="ko-KR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</m:ctrlPr>
                            </m:fPr>
                            <m:num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  <m:t>𝑁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altLang="ko-KR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  <m:t>𝑖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  <m:t>𝑁</m:t>
                              </m:r>
                            </m:sup>
                            <m:e>
                              <m:r>
                                <m:rPr>
                                  <m:sty m:val="p"/>
                                </m:rPr>
                                <a:rPr lang="en-US" altLang="ko-KR" b="0" i="0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  <m:t>log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a옛날목욕탕L"/>
                                </a:rPr>
                                <m:t>⁡</m:t>
                              </m:r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a옛날목욕탕L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a옛날목욕탕L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  <a:ea typeface="a옛날목욕탕L"/>
                                    </a:rPr>
                                    <m:t>𝜃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a옛날목욕탕L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  <a:ea typeface="a옛날목욕탕L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  <a:ea typeface="a옛날목욕탕L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  <a:ea typeface="a옛날목욕탕L"/>
                                        </a:rPr>
                                        <m:t>𝑖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US" altLang="ko-KR" dirty="0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  <a:p>
                <a:endParaRPr lang="en-US" altLang="ko-KR" sz="500" dirty="0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  <a:p>
                <a:r>
                  <a:rPr lang="en-US" altLang="ko-KR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MLE </a:t>
                </a:r>
                <a:r>
                  <a:rPr lang="ko-KR" altLang="en-US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방법은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r>
                      <a:rPr lang="en-US" altLang="ko-KR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||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를 최소화 하는것과 같다</a:t>
                </a:r>
                <a:r>
                  <a:rPr lang="en-US" altLang="ko-KR" dirty="0">
                    <a:latin typeface="12롯데마트드림Light" panose="02020603020101020101" pitchFamily="18" charset="-127"/>
                    <a:ea typeface="12롯데마트드림Light" panose="02020603020101020101" pitchFamily="18" charset="-127"/>
                  </a:rPr>
                  <a:t>.</a:t>
                </a:r>
                <a:endParaRPr lang="ko-KR" altLang="en-US" dirty="0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142" y="2211710"/>
                <a:ext cx="6022816" cy="2163926"/>
              </a:xfrm>
              <a:prstGeom prst="rect">
                <a:avLst/>
              </a:prstGeom>
              <a:blipFill>
                <a:blip r:embed="rId3"/>
                <a:stretch>
                  <a:fillRect l="-810" t="-1690" b="-22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1037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7276</TotalTime>
  <Words>1397</Words>
  <Application>Microsoft Office PowerPoint</Application>
  <PresentationFormat>화면 슬라이드 쇼(16:9)</PresentationFormat>
  <Paragraphs>187</Paragraphs>
  <Slides>38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9" baseType="lpstr">
      <vt:lpstr>Arial</vt:lpstr>
      <vt:lpstr>Wingdings</vt:lpstr>
      <vt:lpstr>12롯데마트드림Bold</vt:lpstr>
      <vt:lpstr>Cambria Math</vt:lpstr>
      <vt:lpstr>12롯데마트드림Light</vt:lpstr>
      <vt:lpstr>Yoon 윤고딕 520_TT</vt:lpstr>
      <vt:lpstr>맑은 고딕</vt:lpstr>
      <vt:lpstr>Yoon 블랙핏 77</vt:lpstr>
      <vt:lpstr>a옛날목욕탕M</vt:lpstr>
      <vt:lpstr>a옛날목욕탕L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Wasserstein GAN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 깔끔하게만 만들면 된다</dc:title>
  <dc:creator>Chunil</dc:creator>
  <cp:lastModifiedBy>xp102</cp:lastModifiedBy>
  <cp:revision>194</cp:revision>
  <dcterms:created xsi:type="dcterms:W3CDTF">2014-05-09T00:22:11Z</dcterms:created>
  <dcterms:modified xsi:type="dcterms:W3CDTF">2017-08-03T06:02:47Z</dcterms:modified>
</cp:coreProperties>
</file>

<file path=docProps/thumbnail.jpeg>
</file>